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Roboto"/>
      <p:regular r:id="rId16"/>
      <p:bold r:id="rId17"/>
      <p:italic r:id="rId18"/>
      <p:boldItalic r:id="rId19"/>
    </p:embeddedFont>
    <p:embeddedFont>
      <p:font typeface="Caveat"/>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475703A-4506-4DF2-A27F-499F6A72C73E}">
  <a:tblStyle styleId="{D475703A-4506-4DF2-A27F-499F6A72C73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veat-regular.fntdata"/><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font" Target="fonts/Caveat-bold.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slideMaster" Target="slideMasters/slideMaster1.xml"/><Relationship Id="rId19" Type="http://schemas.openxmlformats.org/officeDocument/2006/relationships/font" Target="fonts/Roboto-boldItalic.fntdata"/><Relationship Id="rId6" Type="http://schemas.openxmlformats.org/officeDocument/2006/relationships/notesMaster" Target="notesMasters/notesMaster1.xml"/><Relationship Id="rId18"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0124f6b69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0124f6b69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0124f6b697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0124f6b697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conditions we have to break confidentiality: harm to self, harm to </a:t>
            </a:r>
            <a:r>
              <a:rPr lang="en"/>
              <a:t>others, someone harming you or someone else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8adba2069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8adba2069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Only schedule an appointment </a:t>
            </a:r>
            <a:r>
              <a:rPr lang="en"/>
              <a:t>with</a:t>
            </a:r>
            <a:r>
              <a:rPr lang="en"/>
              <a:t> you assigned counselor</a:t>
            </a:r>
            <a:endParaRPr/>
          </a:p>
          <a:p>
            <a:pPr indent="0" lvl="0" marL="0" rtl="0" algn="l">
              <a:spcBef>
                <a:spcPts val="0"/>
              </a:spcBef>
              <a:spcAft>
                <a:spcPts val="0"/>
              </a:spcAft>
              <a:buNone/>
            </a:pPr>
            <a:r>
              <a:rPr lang="en"/>
              <a:t>If you can’t find a time, </a:t>
            </a:r>
            <a:r>
              <a:rPr lang="en"/>
              <a:t>please</a:t>
            </a:r>
            <a:r>
              <a:rPr lang="en"/>
              <a:t> email then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8adba20695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8adba2069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 writing an email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8adba2069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8adba2069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8adba2069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8adba2069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8adba20695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8adba20695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8adba20695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8adba20695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0124f6b697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0124f6b697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rgbClr val="EFEFEF"/>
        </a:solidFill>
      </p:bgPr>
    </p:bg>
    <p:spTree>
      <p:nvGrpSpPr>
        <p:cNvPr id="50" name="Shape 50"/>
        <p:cNvGrpSpPr/>
        <p:nvPr/>
      </p:nvGrpSpPr>
      <p:grpSpPr>
        <a:xfrm>
          <a:off x="0" y="0"/>
          <a:ext cx="0" cy="0"/>
          <a:chOff x="0" y="0"/>
          <a:chExt cx="0" cy="0"/>
        </a:xfrm>
      </p:grpSpPr>
      <p:pic>
        <p:nvPicPr>
          <p:cNvPr descr="CHe" id="51" name="Google Shape;51;p13"/>
          <p:cNvPicPr preferRelativeResize="0"/>
          <p:nvPr/>
        </p:nvPicPr>
        <p:blipFill>
          <a:blip r:embed="rId2">
            <a:alphaModFix/>
          </a:blip>
          <a:stretch>
            <a:fillRect/>
          </a:stretch>
        </p:blipFill>
        <p:spPr>
          <a:xfrm>
            <a:off x="-390150" y="-1791450"/>
            <a:ext cx="8081025" cy="8081025"/>
          </a:xfrm>
          <a:prstGeom prst="rect">
            <a:avLst/>
          </a:prstGeom>
          <a:noFill/>
          <a:ln>
            <a:noFill/>
          </a:ln>
          <a:effectLst>
            <a:outerShdw blurRad="57150" rotWithShape="0" algn="bl" dir="5400000" dist="57150">
              <a:srgbClr val="000000">
                <a:alpha val="50000"/>
              </a:srgbClr>
            </a:outerShdw>
          </a:effectLst>
        </p:spPr>
      </p:pic>
      <p:cxnSp>
        <p:nvCxnSpPr>
          <p:cNvPr id="52" name="Google Shape;52;p13"/>
          <p:cNvCxnSpPr/>
          <p:nvPr/>
        </p:nvCxnSpPr>
        <p:spPr>
          <a:xfrm>
            <a:off x="4526102" y="2824414"/>
            <a:ext cx="424800" cy="0"/>
          </a:xfrm>
          <a:prstGeom prst="straightConnector1">
            <a:avLst/>
          </a:prstGeom>
          <a:noFill/>
          <a:ln cap="flat" cmpd="sng" w="38100">
            <a:solidFill>
              <a:schemeClr val="accent5"/>
            </a:solidFill>
            <a:prstDash val="solid"/>
            <a:round/>
            <a:headEnd len="sm" w="sm" type="none"/>
            <a:tailEnd len="sm" w="sm" type="none"/>
          </a:ln>
        </p:spPr>
      </p:cxnSp>
      <p:sp>
        <p:nvSpPr>
          <p:cNvPr id="53" name="Google Shape;53;p13"/>
          <p:cNvSpPr txBox="1"/>
          <p:nvPr>
            <p:ph type="ctrTitle"/>
          </p:nvPr>
        </p:nvSpPr>
        <p:spPr>
          <a:xfrm>
            <a:off x="2716975" y="3011725"/>
            <a:ext cx="4326300" cy="1457400"/>
          </a:xfrm>
          <a:prstGeom prst="rect">
            <a:avLst/>
          </a:prstGeom>
        </p:spPr>
        <p:txBody>
          <a:bodyPr anchorCtr="0" anchor="t" bIns="91425" lIns="91425" spcFirstLastPara="1" rIns="91425" wrap="square" tIns="91425">
            <a:normAutofit/>
          </a:bodyPr>
          <a:lstStyle>
            <a:lvl1pPr lvl="0" algn="ctr">
              <a:spcBef>
                <a:spcPts val="0"/>
              </a:spcBef>
              <a:spcAft>
                <a:spcPts val="0"/>
              </a:spcAft>
              <a:buClr>
                <a:schemeClr val="dk2"/>
              </a:buClr>
              <a:buSzPts val="4000"/>
              <a:buNone/>
              <a:defRPr sz="4000">
                <a:solidFill>
                  <a:schemeClr val="dk2"/>
                </a:solidFill>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www.cherrycreekschools.org/Page/10169"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png"/><Relationship Id="rId7"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90000"/>
            </a:gs>
            <a:gs pos="100000">
              <a:srgbClr val="113D8A"/>
            </a:gs>
          </a:gsLst>
          <a:path path="circle">
            <a:fillToRect b="50%" l="50%" r="50%" t="50%"/>
          </a:path>
          <a:tileRect/>
        </a:gradFill>
      </p:bgPr>
    </p:bg>
    <p:spTree>
      <p:nvGrpSpPr>
        <p:cNvPr id="57" name="Shape 57"/>
        <p:cNvGrpSpPr/>
        <p:nvPr/>
      </p:nvGrpSpPr>
      <p:grpSpPr>
        <a:xfrm>
          <a:off x="0" y="0"/>
          <a:ext cx="0" cy="0"/>
          <a:chOff x="0" y="0"/>
          <a:chExt cx="0" cy="0"/>
        </a:xfrm>
      </p:grpSpPr>
      <p:pic>
        <p:nvPicPr>
          <p:cNvPr id="58" name="Google Shape;58;p14"/>
          <p:cNvPicPr preferRelativeResize="0"/>
          <p:nvPr/>
        </p:nvPicPr>
        <p:blipFill>
          <a:blip r:embed="rId3">
            <a:alphaModFix/>
          </a:blip>
          <a:stretch>
            <a:fillRect/>
          </a:stretch>
        </p:blipFill>
        <p:spPr>
          <a:xfrm>
            <a:off x="5032675" y="115600"/>
            <a:ext cx="1420550" cy="1420550"/>
          </a:xfrm>
          <a:prstGeom prst="rect">
            <a:avLst/>
          </a:prstGeom>
          <a:noFill/>
          <a:ln>
            <a:noFill/>
          </a:ln>
        </p:spPr>
      </p:pic>
      <p:pic>
        <p:nvPicPr>
          <p:cNvPr descr="Cougar Cubs on a Rock Photograph by Larry Allan - Fine Art America" id="59" name="Google Shape;59;p14"/>
          <p:cNvPicPr preferRelativeResize="0"/>
          <p:nvPr/>
        </p:nvPicPr>
        <p:blipFill>
          <a:blip r:embed="rId4">
            <a:alphaModFix/>
          </a:blip>
          <a:stretch>
            <a:fillRect/>
          </a:stretch>
        </p:blipFill>
        <p:spPr>
          <a:xfrm>
            <a:off x="5032675" y="1752200"/>
            <a:ext cx="3457574" cy="2762250"/>
          </a:xfrm>
          <a:prstGeom prst="rect">
            <a:avLst/>
          </a:prstGeom>
          <a:noFill/>
          <a:ln>
            <a:noFill/>
          </a:ln>
        </p:spPr>
      </p:pic>
      <p:sp>
        <p:nvSpPr>
          <p:cNvPr id="60" name="Google Shape;60;p14"/>
          <p:cNvSpPr txBox="1"/>
          <p:nvPr>
            <p:ph type="title"/>
          </p:nvPr>
        </p:nvSpPr>
        <p:spPr>
          <a:xfrm>
            <a:off x="295275" y="251525"/>
            <a:ext cx="3989400" cy="588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chemeClr val="lt1"/>
                </a:solidFill>
              </a:rPr>
              <a:t>Agenda</a:t>
            </a:r>
            <a:endParaRPr sz="3600">
              <a:solidFill>
                <a:schemeClr val="lt1"/>
              </a:solidFill>
            </a:endParaRPr>
          </a:p>
        </p:txBody>
      </p:sp>
      <p:sp>
        <p:nvSpPr>
          <p:cNvPr id="61" name="Google Shape;61;p14"/>
          <p:cNvSpPr txBox="1"/>
          <p:nvPr>
            <p:ph idx="2" type="body"/>
          </p:nvPr>
        </p:nvSpPr>
        <p:spPr>
          <a:xfrm>
            <a:off x="164250" y="961650"/>
            <a:ext cx="4042500" cy="3783000"/>
          </a:xfrm>
          <a:prstGeom prst="rect">
            <a:avLst/>
          </a:prstGeom>
        </p:spPr>
        <p:txBody>
          <a:bodyPr anchorCtr="0" anchor="ctr" bIns="91425" lIns="91425" spcFirstLastPara="1" rIns="91425" wrap="square" tIns="91425">
            <a:normAutofit lnSpcReduction="10000"/>
          </a:bodyPr>
          <a:lstStyle/>
          <a:p>
            <a:pPr indent="-317500" lvl="0" marL="457200" rtl="0" algn="l">
              <a:spcBef>
                <a:spcPts val="900"/>
              </a:spcBef>
              <a:spcAft>
                <a:spcPts val="0"/>
              </a:spcAft>
              <a:buClr>
                <a:schemeClr val="lt1"/>
              </a:buClr>
              <a:buSzPts val="1400"/>
              <a:buFont typeface="Roboto"/>
              <a:buAutoNum type="arabicPeriod"/>
            </a:pPr>
            <a:r>
              <a:rPr b="1" lang="en" sz="1400">
                <a:solidFill>
                  <a:schemeClr val="lt1"/>
                </a:solidFill>
                <a:latin typeface="Roboto"/>
                <a:ea typeface="Roboto"/>
                <a:cs typeface="Roboto"/>
                <a:sym typeface="Roboto"/>
              </a:rPr>
              <a:t>Introduction to Counseling</a:t>
            </a:r>
            <a:endParaRPr b="1" sz="1400">
              <a:solidFill>
                <a:schemeClr val="lt1"/>
              </a:solidFill>
              <a:latin typeface="Roboto"/>
              <a:ea typeface="Roboto"/>
              <a:cs typeface="Roboto"/>
              <a:sym typeface="Roboto"/>
            </a:endParaRPr>
          </a:p>
          <a:p>
            <a:pPr indent="-317500" lvl="1" marL="914400" rtl="0" algn="l">
              <a:spcBef>
                <a:spcPts val="0"/>
              </a:spcBef>
              <a:spcAft>
                <a:spcPts val="0"/>
              </a:spcAft>
              <a:buClr>
                <a:schemeClr val="lt1"/>
              </a:buClr>
              <a:buSzPts val="1400"/>
              <a:buFont typeface="Roboto"/>
              <a:buAutoNum type="alphaLcPeriod"/>
            </a:pPr>
            <a:r>
              <a:rPr lang="en">
                <a:solidFill>
                  <a:schemeClr val="lt1"/>
                </a:solidFill>
                <a:latin typeface="Roboto"/>
                <a:ea typeface="Roboto"/>
                <a:cs typeface="Roboto"/>
                <a:sym typeface="Roboto"/>
              </a:rPr>
              <a:t>Counselor Alpha Breakdown</a:t>
            </a:r>
            <a:endParaRPr>
              <a:solidFill>
                <a:schemeClr val="lt1"/>
              </a:solidFill>
              <a:latin typeface="Roboto"/>
              <a:ea typeface="Roboto"/>
              <a:cs typeface="Roboto"/>
              <a:sym typeface="Roboto"/>
            </a:endParaRPr>
          </a:p>
          <a:p>
            <a:pPr indent="-317500" lvl="1" marL="914400" rtl="0" algn="l">
              <a:spcBef>
                <a:spcPts val="0"/>
              </a:spcBef>
              <a:spcAft>
                <a:spcPts val="0"/>
              </a:spcAft>
              <a:buClr>
                <a:schemeClr val="lt1"/>
              </a:buClr>
              <a:buSzPts val="1400"/>
              <a:buFont typeface="Roboto"/>
              <a:buAutoNum type="alphaLcPeriod"/>
            </a:pPr>
            <a:r>
              <a:rPr lang="en">
                <a:solidFill>
                  <a:schemeClr val="lt1"/>
                </a:solidFill>
                <a:latin typeface="Roboto"/>
                <a:ea typeface="Roboto"/>
                <a:cs typeface="Roboto"/>
                <a:sym typeface="Roboto"/>
              </a:rPr>
              <a:t>Counselor Role, Confidentiality &amp; Safe2Tell</a:t>
            </a:r>
            <a:endParaRPr>
              <a:solidFill>
                <a:schemeClr val="lt1"/>
              </a:solidFill>
              <a:latin typeface="Roboto"/>
              <a:ea typeface="Roboto"/>
              <a:cs typeface="Roboto"/>
              <a:sym typeface="Roboto"/>
            </a:endParaRPr>
          </a:p>
          <a:p>
            <a:pPr indent="-317500" lvl="1" marL="914400" rtl="0" algn="l">
              <a:spcBef>
                <a:spcPts val="0"/>
              </a:spcBef>
              <a:spcAft>
                <a:spcPts val="0"/>
              </a:spcAft>
              <a:buClr>
                <a:schemeClr val="lt1"/>
              </a:buClr>
              <a:buSzPts val="1400"/>
              <a:buFont typeface="Roboto"/>
              <a:buAutoNum type="alphaLcPeriod"/>
            </a:pPr>
            <a:r>
              <a:rPr lang="en">
                <a:solidFill>
                  <a:schemeClr val="lt1"/>
                </a:solidFill>
                <a:latin typeface="Roboto"/>
                <a:ea typeface="Roboto"/>
                <a:cs typeface="Roboto"/>
                <a:sym typeface="Roboto"/>
              </a:rPr>
              <a:t>How to Schedule an Appointment</a:t>
            </a:r>
            <a:endParaRPr>
              <a:solidFill>
                <a:schemeClr val="lt1"/>
              </a:solidFill>
              <a:latin typeface="Roboto"/>
              <a:ea typeface="Roboto"/>
              <a:cs typeface="Roboto"/>
              <a:sym typeface="Roboto"/>
            </a:endParaRPr>
          </a:p>
          <a:p>
            <a:pPr indent="-317500" lvl="0" marL="457200" rtl="0" algn="l">
              <a:spcBef>
                <a:spcPts val="0"/>
              </a:spcBef>
              <a:spcAft>
                <a:spcPts val="0"/>
              </a:spcAft>
              <a:buClr>
                <a:schemeClr val="lt1"/>
              </a:buClr>
              <a:buSzPts val="1400"/>
              <a:buFont typeface="Roboto"/>
              <a:buAutoNum type="arabicPeriod"/>
            </a:pPr>
            <a:r>
              <a:rPr b="1" lang="en" sz="1400">
                <a:solidFill>
                  <a:schemeClr val="lt1"/>
                </a:solidFill>
                <a:latin typeface="Roboto"/>
                <a:ea typeface="Roboto"/>
                <a:cs typeface="Roboto"/>
                <a:sym typeface="Roboto"/>
              </a:rPr>
              <a:t>Effective Communication w/Adults</a:t>
            </a:r>
            <a:endParaRPr b="1" sz="1400">
              <a:solidFill>
                <a:schemeClr val="lt1"/>
              </a:solidFill>
              <a:latin typeface="Roboto"/>
              <a:ea typeface="Roboto"/>
              <a:cs typeface="Roboto"/>
              <a:sym typeface="Roboto"/>
            </a:endParaRPr>
          </a:p>
          <a:p>
            <a:pPr indent="-317500" lvl="1" marL="914400" rtl="0" algn="l">
              <a:spcBef>
                <a:spcPts val="0"/>
              </a:spcBef>
              <a:spcAft>
                <a:spcPts val="0"/>
              </a:spcAft>
              <a:buClr>
                <a:schemeClr val="lt1"/>
              </a:buClr>
              <a:buSzPts val="1400"/>
              <a:buFont typeface="Roboto"/>
              <a:buAutoNum type="alphaLcPeriod"/>
            </a:pPr>
            <a:r>
              <a:rPr lang="en">
                <a:solidFill>
                  <a:schemeClr val="lt1"/>
                </a:solidFill>
                <a:latin typeface="Roboto"/>
                <a:ea typeface="Roboto"/>
                <a:cs typeface="Roboto"/>
                <a:sym typeface="Roboto"/>
              </a:rPr>
              <a:t>Practice writing an email</a:t>
            </a:r>
            <a:endParaRPr>
              <a:solidFill>
                <a:schemeClr val="lt1"/>
              </a:solidFill>
              <a:latin typeface="Roboto"/>
              <a:ea typeface="Roboto"/>
              <a:cs typeface="Roboto"/>
              <a:sym typeface="Roboto"/>
            </a:endParaRPr>
          </a:p>
          <a:p>
            <a:pPr indent="-317500" lvl="0" marL="457200" rtl="0" algn="l">
              <a:spcBef>
                <a:spcPts val="0"/>
              </a:spcBef>
              <a:spcAft>
                <a:spcPts val="0"/>
              </a:spcAft>
              <a:buClr>
                <a:schemeClr val="lt1"/>
              </a:buClr>
              <a:buSzPts val="1400"/>
              <a:buFont typeface="Roboto"/>
              <a:buAutoNum type="arabicPeriod"/>
            </a:pPr>
            <a:r>
              <a:rPr b="1" lang="en" sz="1400">
                <a:solidFill>
                  <a:schemeClr val="lt1"/>
                </a:solidFill>
                <a:latin typeface="Roboto"/>
                <a:ea typeface="Roboto"/>
                <a:cs typeface="Roboto"/>
                <a:sym typeface="Roboto"/>
              </a:rPr>
              <a:t>Resources</a:t>
            </a:r>
            <a:endParaRPr b="1" sz="1400">
              <a:solidFill>
                <a:schemeClr val="lt1"/>
              </a:solidFill>
              <a:latin typeface="Roboto"/>
              <a:ea typeface="Roboto"/>
              <a:cs typeface="Roboto"/>
              <a:sym typeface="Roboto"/>
            </a:endParaRPr>
          </a:p>
          <a:p>
            <a:pPr indent="-317500" lvl="0" marL="457200" rtl="0" algn="l">
              <a:spcBef>
                <a:spcPts val="0"/>
              </a:spcBef>
              <a:spcAft>
                <a:spcPts val="0"/>
              </a:spcAft>
              <a:buClr>
                <a:schemeClr val="lt1"/>
              </a:buClr>
              <a:buSzPts val="1400"/>
              <a:buFont typeface="Roboto"/>
              <a:buAutoNum type="arabicPeriod"/>
            </a:pPr>
            <a:r>
              <a:rPr b="1" lang="en" sz="1400">
                <a:solidFill>
                  <a:schemeClr val="lt1"/>
                </a:solidFill>
                <a:latin typeface="Roboto"/>
                <a:ea typeface="Roboto"/>
                <a:cs typeface="Roboto"/>
                <a:sym typeface="Roboto"/>
              </a:rPr>
              <a:t>ICAP</a:t>
            </a:r>
            <a:endParaRPr b="1" sz="1400">
              <a:solidFill>
                <a:schemeClr val="lt1"/>
              </a:solidFill>
              <a:latin typeface="Roboto"/>
              <a:ea typeface="Roboto"/>
              <a:cs typeface="Roboto"/>
              <a:sym typeface="Roboto"/>
            </a:endParaRPr>
          </a:p>
          <a:p>
            <a:pPr indent="-317500" lvl="1" marL="914400" rtl="0" algn="l">
              <a:spcBef>
                <a:spcPts val="0"/>
              </a:spcBef>
              <a:spcAft>
                <a:spcPts val="0"/>
              </a:spcAft>
              <a:buClr>
                <a:schemeClr val="lt1"/>
              </a:buClr>
              <a:buSzPts val="1400"/>
              <a:buFont typeface="Roboto"/>
              <a:buAutoNum type="alphaLcPeriod"/>
            </a:pPr>
            <a:r>
              <a:rPr lang="en">
                <a:solidFill>
                  <a:schemeClr val="lt1"/>
                </a:solidFill>
                <a:latin typeface="Roboto"/>
                <a:ea typeface="Roboto"/>
                <a:cs typeface="Roboto"/>
                <a:sym typeface="Roboto"/>
              </a:rPr>
              <a:t>Curriculum breakdown</a:t>
            </a:r>
            <a:endParaRPr>
              <a:solidFill>
                <a:schemeClr val="lt1"/>
              </a:solidFill>
              <a:latin typeface="Roboto"/>
              <a:ea typeface="Roboto"/>
              <a:cs typeface="Roboto"/>
              <a:sym typeface="Roboto"/>
            </a:endParaRPr>
          </a:p>
          <a:p>
            <a:pPr indent="-317500" lvl="0" marL="457200" rtl="0" algn="l">
              <a:spcBef>
                <a:spcPts val="0"/>
              </a:spcBef>
              <a:spcAft>
                <a:spcPts val="0"/>
              </a:spcAft>
              <a:buClr>
                <a:schemeClr val="lt1"/>
              </a:buClr>
              <a:buSzPts val="1400"/>
              <a:buFont typeface="Roboto"/>
              <a:buAutoNum type="arabicPeriod"/>
            </a:pPr>
            <a:r>
              <a:rPr b="1" lang="en" sz="1400">
                <a:solidFill>
                  <a:schemeClr val="lt1"/>
                </a:solidFill>
                <a:latin typeface="Roboto"/>
                <a:ea typeface="Roboto"/>
                <a:cs typeface="Roboto"/>
                <a:sym typeface="Roboto"/>
              </a:rPr>
              <a:t>District Values</a:t>
            </a:r>
            <a:endParaRPr b="1" sz="1400">
              <a:solidFill>
                <a:schemeClr val="lt1"/>
              </a:solidFill>
              <a:latin typeface="Roboto"/>
              <a:ea typeface="Roboto"/>
              <a:cs typeface="Roboto"/>
              <a:sym typeface="Roboto"/>
            </a:endParaRPr>
          </a:p>
          <a:p>
            <a:pPr indent="-317500" lvl="0" marL="457200" rtl="0" algn="l">
              <a:spcBef>
                <a:spcPts val="0"/>
              </a:spcBef>
              <a:spcAft>
                <a:spcPts val="0"/>
              </a:spcAft>
              <a:buClr>
                <a:schemeClr val="lt1"/>
              </a:buClr>
              <a:buSzPts val="1400"/>
              <a:buFont typeface="Roboto"/>
              <a:buAutoNum type="arabicPeriod"/>
            </a:pPr>
            <a:r>
              <a:rPr b="1" lang="en" sz="1400">
                <a:solidFill>
                  <a:schemeClr val="lt1"/>
                </a:solidFill>
                <a:latin typeface="Roboto"/>
                <a:ea typeface="Roboto"/>
                <a:cs typeface="Roboto"/>
                <a:sym typeface="Roboto"/>
              </a:rPr>
              <a:t>Ikigai</a:t>
            </a:r>
            <a:endParaRPr b="1" sz="1400">
              <a:solidFill>
                <a:schemeClr val="lt1"/>
              </a:solidFill>
              <a:latin typeface="Roboto"/>
              <a:ea typeface="Roboto"/>
              <a:cs typeface="Roboto"/>
              <a:sym typeface="Roboto"/>
            </a:endParaRPr>
          </a:p>
          <a:p>
            <a:pPr indent="-317500" lvl="0" marL="457200" rtl="0" algn="l">
              <a:spcBef>
                <a:spcPts val="0"/>
              </a:spcBef>
              <a:spcAft>
                <a:spcPts val="0"/>
              </a:spcAft>
              <a:buClr>
                <a:schemeClr val="lt1"/>
              </a:buClr>
              <a:buSzPts val="1400"/>
              <a:buFont typeface="Roboto"/>
              <a:buAutoNum type="arabicPeriod"/>
            </a:pPr>
            <a:r>
              <a:rPr b="1" lang="en" sz="1400">
                <a:solidFill>
                  <a:schemeClr val="lt1"/>
                </a:solidFill>
                <a:latin typeface="Roboto"/>
                <a:ea typeface="Roboto"/>
                <a:cs typeface="Roboto"/>
                <a:sym typeface="Roboto"/>
              </a:rPr>
              <a:t>Field trip to Counseling Office</a:t>
            </a:r>
            <a:endParaRPr b="1" sz="1400">
              <a:solidFill>
                <a:schemeClr val="lt1"/>
              </a:solidFill>
              <a:latin typeface="Roboto"/>
              <a:ea typeface="Roboto"/>
              <a:cs typeface="Roboto"/>
              <a:sym typeface="Roboto"/>
            </a:endParaRPr>
          </a:p>
          <a:p>
            <a:pPr indent="0" lvl="0" marL="0" rtl="0" algn="l">
              <a:lnSpc>
                <a:spcPct val="100000"/>
              </a:lnSpc>
              <a:spcBef>
                <a:spcPts val="900"/>
              </a:spcBef>
              <a:spcAft>
                <a:spcPts val="0"/>
              </a:spcAft>
              <a:buNone/>
            </a:pPr>
            <a:r>
              <a:t/>
            </a:r>
            <a:endParaRPr>
              <a:solidFill>
                <a:schemeClr val="lt1"/>
              </a:solidFill>
            </a:endParaRPr>
          </a:p>
          <a:p>
            <a:pPr indent="0" lvl="0" marL="0" rtl="0" algn="l">
              <a:spcBef>
                <a:spcPts val="0"/>
              </a:spcBef>
              <a:spcAft>
                <a:spcPts val="1200"/>
              </a:spcAft>
              <a:buNone/>
            </a:pPr>
            <a:r>
              <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79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Introduction to </a:t>
            </a:r>
            <a:r>
              <a:rPr lang="en"/>
              <a:t>Counseling</a:t>
            </a:r>
            <a:endParaRPr/>
          </a:p>
        </p:txBody>
      </p:sp>
      <p:sp>
        <p:nvSpPr>
          <p:cNvPr id="67" name="Google Shape;67;p15"/>
          <p:cNvSpPr txBox="1"/>
          <p:nvPr>
            <p:ph idx="2" type="body"/>
          </p:nvPr>
        </p:nvSpPr>
        <p:spPr>
          <a:xfrm>
            <a:off x="4832400" y="748050"/>
            <a:ext cx="3999900" cy="38208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Font typeface="Roboto"/>
              <a:buChar char="●"/>
            </a:pPr>
            <a:r>
              <a:rPr b="1" lang="en">
                <a:solidFill>
                  <a:schemeClr val="dk1"/>
                </a:solidFill>
                <a:latin typeface="Roboto"/>
                <a:ea typeface="Roboto"/>
                <a:cs typeface="Roboto"/>
                <a:sym typeface="Roboto"/>
              </a:rPr>
              <a:t>Support you in 3 domains: </a:t>
            </a:r>
            <a:endParaRPr b="1">
              <a:solidFill>
                <a:schemeClr val="dk1"/>
              </a:solidFill>
              <a:latin typeface="Roboto"/>
              <a:ea typeface="Roboto"/>
              <a:cs typeface="Roboto"/>
              <a:sym typeface="Roboto"/>
            </a:endParaRPr>
          </a:p>
          <a:p>
            <a:pPr indent="-317500" lvl="1" marL="914400" rtl="0" algn="l">
              <a:spcBef>
                <a:spcPts val="0"/>
              </a:spcBef>
              <a:spcAft>
                <a:spcPts val="0"/>
              </a:spcAft>
              <a:buClr>
                <a:schemeClr val="dk1"/>
              </a:buClr>
              <a:buSzPts val="1400"/>
              <a:buFont typeface="Roboto"/>
              <a:buChar char="○"/>
            </a:pPr>
            <a:r>
              <a:rPr b="1" lang="en" sz="1400">
                <a:solidFill>
                  <a:schemeClr val="dk1"/>
                </a:solidFill>
                <a:latin typeface="Roboto"/>
                <a:ea typeface="Roboto"/>
                <a:cs typeface="Roboto"/>
                <a:sym typeface="Roboto"/>
              </a:rPr>
              <a:t>Academic, Career, Social/Emotional Development</a:t>
            </a:r>
            <a:endParaRPr b="1" sz="1400">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b="1" lang="en">
                <a:solidFill>
                  <a:srgbClr val="333333"/>
                </a:solidFill>
                <a:highlight>
                  <a:srgbClr val="FFFFFF"/>
                </a:highlight>
                <a:latin typeface="Roboto"/>
                <a:ea typeface="Roboto"/>
                <a:cs typeface="Roboto"/>
                <a:sym typeface="Roboto"/>
              </a:rPr>
              <a:t>Confidentiality</a:t>
            </a:r>
            <a:endParaRPr b="1">
              <a:solidFill>
                <a:srgbClr val="333333"/>
              </a:solidFill>
              <a:highlight>
                <a:srgbClr val="FFFFFF"/>
              </a:highlight>
              <a:latin typeface="Roboto"/>
              <a:ea typeface="Roboto"/>
              <a:cs typeface="Roboto"/>
              <a:sym typeface="Roboto"/>
            </a:endParaRPr>
          </a:p>
          <a:p>
            <a:pPr indent="-317500" lvl="0" marL="457200" rtl="0" algn="l">
              <a:spcBef>
                <a:spcPts val="0"/>
              </a:spcBef>
              <a:spcAft>
                <a:spcPts val="0"/>
              </a:spcAft>
              <a:buClr>
                <a:srgbClr val="333333"/>
              </a:buClr>
              <a:buSzPts val="1400"/>
              <a:buFont typeface="Roboto"/>
              <a:buChar char="●"/>
            </a:pPr>
            <a:r>
              <a:rPr b="1" lang="en">
                <a:solidFill>
                  <a:srgbClr val="333333"/>
                </a:solidFill>
                <a:highlight>
                  <a:srgbClr val="FFFFFF"/>
                </a:highlight>
                <a:latin typeface="Roboto"/>
                <a:ea typeface="Roboto"/>
                <a:cs typeface="Roboto"/>
                <a:sym typeface="Roboto"/>
              </a:rPr>
              <a:t>Download the Safe2Tell App, also can be found on the back of your student ID</a:t>
            </a:r>
            <a:endParaRPr b="1">
              <a:solidFill>
                <a:srgbClr val="333333"/>
              </a:solidFill>
              <a:highlight>
                <a:srgbClr val="FFFFFF"/>
              </a:highlight>
              <a:latin typeface="Roboto"/>
              <a:ea typeface="Roboto"/>
              <a:cs typeface="Roboto"/>
              <a:sym typeface="Roboto"/>
            </a:endParaRPr>
          </a:p>
        </p:txBody>
      </p:sp>
      <p:pic>
        <p:nvPicPr>
          <p:cNvPr id="68" name="Google Shape;68;p15"/>
          <p:cNvPicPr preferRelativeResize="0"/>
          <p:nvPr/>
        </p:nvPicPr>
        <p:blipFill>
          <a:blip r:embed="rId3">
            <a:alphaModFix/>
          </a:blip>
          <a:stretch>
            <a:fillRect/>
          </a:stretch>
        </p:blipFill>
        <p:spPr>
          <a:xfrm>
            <a:off x="4832400" y="2543174"/>
            <a:ext cx="3999900" cy="2052051"/>
          </a:xfrm>
          <a:prstGeom prst="rect">
            <a:avLst/>
          </a:prstGeom>
          <a:noFill/>
          <a:ln>
            <a:noFill/>
          </a:ln>
        </p:spPr>
      </p:pic>
      <p:sp>
        <p:nvSpPr>
          <p:cNvPr id="69" name="Google Shape;69;p15"/>
          <p:cNvSpPr txBox="1"/>
          <p:nvPr/>
        </p:nvSpPr>
        <p:spPr>
          <a:xfrm>
            <a:off x="4926650" y="4595225"/>
            <a:ext cx="1743300" cy="29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333333"/>
                </a:solidFill>
                <a:highlight>
                  <a:srgbClr val="FFFFFF"/>
                </a:highlight>
                <a:latin typeface="Roboto"/>
                <a:ea typeface="Roboto"/>
                <a:cs typeface="Roboto"/>
                <a:sym typeface="Roboto"/>
              </a:rPr>
              <a:t>https://safe2tell.org/</a:t>
            </a:r>
            <a:endParaRPr sz="1800">
              <a:solidFill>
                <a:schemeClr val="dk2"/>
              </a:solidFill>
            </a:endParaRPr>
          </a:p>
        </p:txBody>
      </p:sp>
      <p:graphicFrame>
        <p:nvGraphicFramePr>
          <p:cNvPr id="70" name="Google Shape;70;p15"/>
          <p:cNvGraphicFramePr/>
          <p:nvPr/>
        </p:nvGraphicFramePr>
        <p:xfrm>
          <a:off x="311700" y="651725"/>
          <a:ext cx="3000000" cy="3000000"/>
        </p:xfrm>
        <a:graphic>
          <a:graphicData uri="http://schemas.openxmlformats.org/drawingml/2006/table">
            <a:tbl>
              <a:tblPr>
                <a:noFill/>
                <a:tableStyleId>{D475703A-4506-4DF2-A27F-499F6A72C73E}</a:tableStyleId>
              </a:tblPr>
              <a:tblGrid>
                <a:gridCol w="1284100"/>
                <a:gridCol w="2184225"/>
              </a:tblGrid>
              <a:tr h="376725">
                <a:tc>
                  <a:txBody>
                    <a:bodyPr/>
                    <a:lstStyle/>
                    <a:p>
                      <a:pPr indent="0" lvl="0" marL="0" rtl="0" algn="l">
                        <a:spcBef>
                          <a:spcPts val="0"/>
                        </a:spcBef>
                        <a:spcAft>
                          <a:spcPts val="0"/>
                        </a:spcAft>
                        <a:buNone/>
                      </a:pPr>
                      <a:r>
                        <a:rPr b="1" lang="en"/>
                        <a:t>A-Bri</a:t>
                      </a:r>
                      <a:endParaRPr b="1"/>
                    </a:p>
                  </a:txBody>
                  <a:tcPr marT="91425" marB="91425" marR="91425" marL="91425"/>
                </a:tc>
                <a:tc>
                  <a:txBody>
                    <a:bodyPr/>
                    <a:lstStyle/>
                    <a:p>
                      <a:pPr indent="0" lvl="0" marL="0" rtl="0" algn="l">
                        <a:spcBef>
                          <a:spcPts val="0"/>
                        </a:spcBef>
                        <a:spcAft>
                          <a:spcPts val="0"/>
                        </a:spcAft>
                        <a:buNone/>
                      </a:pPr>
                      <a:r>
                        <a:rPr b="1" lang="en"/>
                        <a:t>Ms. Debard</a:t>
                      </a:r>
                      <a:endParaRPr b="1"/>
                    </a:p>
                  </a:txBody>
                  <a:tcPr marT="91425" marB="91425" marR="91425" marL="91425"/>
                </a:tc>
              </a:tr>
              <a:tr h="376725">
                <a:tc>
                  <a:txBody>
                    <a:bodyPr/>
                    <a:lstStyle/>
                    <a:p>
                      <a:pPr indent="0" lvl="0" marL="0" rtl="0" algn="l">
                        <a:spcBef>
                          <a:spcPts val="0"/>
                        </a:spcBef>
                        <a:spcAft>
                          <a:spcPts val="0"/>
                        </a:spcAft>
                        <a:buNone/>
                      </a:pPr>
                      <a:r>
                        <a:rPr b="1" lang="en"/>
                        <a:t>Bro-D</a:t>
                      </a:r>
                      <a:endParaRPr b="1"/>
                    </a:p>
                  </a:txBody>
                  <a:tcPr marT="91425" marB="91425" marR="91425" marL="91425"/>
                </a:tc>
                <a:tc>
                  <a:txBody>
                    <a:bodyPr/>
                    <a:lstStyle/>
                    <a:p>
                      <a:pPr indent="0" lvl="0" marL="0" rtl="0" algn="l">
                        <a:spcBef>
                          <a:spcPts val="0"/>
                        </a:spcBef>
                        <a:spcAft>
                          <a:spcPts val="0"/>
                        </a:spcAft>
                        <a:buNone/>
                      </a:pPr>
                      <a:r>
                        <a:rPr b="1" lang="en"/>
                        <a:t>Ms. Krueger</a:t>
                      </a:r>
                      <a:endParaRPr b="1"/>
                    </a:p>
                  </a:txBody>
                  <a:tcPr marT="91425" marB="91425" marR="91425" marL="91425"/>
                </a:tc>
              </a:tr>
              <a:tr h="376725">
                <a:tc>
                  <a:txBody>
                    <a:bodyPr/>
                    <a:lstStyle/>
                    <a:p>
                      <a:pPr indent="0" lvl="0" marL="0" rtl="0" algn="l">
                        <a:spcBef>
                          <a:spcPts val="0"/>
                        </a:spcBef>
                        <a:spcAft>
                          <a:spcPts val="0"/>
                        </a:spcAft>
                        <a:buNone/>
                      </a:pPr>
                      <a:r>
                        <a:rPr b="1" lang="en"/>
                        <a:t>E-Ha</a:t>
                      </a:r>
                      <a:endParaRPr b="1"/>
                    </a:p>
                  </a:txBody>
                  <a:tcPr marT="91425" marB="91425" marR="91425" marL="91425"/>
                </a:tc>
                <a:tc>
                  <a:txBody>
                    <a:bodyPr/>
                    <a:lstStyle/>
                    <a:p>
                      <a:pPr indent="0" lvl="0" marL="0" rtl="0" algn="l">
                        <a:spcBef>
                          <a:spcPts val="0"/>
                        </a:spcBef>
                        <a:spcAft>
                          <a:spcPts val="0"/>
                        </a:spcAft>
                        <a:buNone/>
                      </a:pPr>
                      <a:r>
                        <a:rPr b="1" lang="en"/>
                        <a:t>Ms. Riley</a:t>
                      </a:r>
                      <a:endParaRPr b="1"/>
                    </a:p>
                  </a:txBody>
                  <a:tcPr marT="91425" marB="91425" marR="91425" marL="91425"/>
                </a:tc>
              </a:tr>
              <a:tr h="376725">
                <a:tc>
                  <a:txBody>
                    <a:bodyPr/>
                    <a:lstStyle/>
                    <a:p>
                      <a:pPr indent="0" lvl="0" marL="0" rtl="0" algn="l">
                        <a:spcBef>
                          <a:spcPts val="0"/>
                        </a:spcBef>
                        <a:spcAft>
                          <a:spcPts val="0"/>
                        </a:spcAft>
                        <a:buNone/>
                      </a:pPr>
                      <a:r>
                        <a:rPr b="1" lang="en"/>
                        <a:t>He-I</a:t>
                      </a:r>
                      <a:endParaRPr b="1"/>
                    </a:p>
                  </a:txBody>
                  <a:tcPr marT="91425" marB="91425" marR="91425" marL="91425"/>
                </a:tc>
                <a:tc>
                  <a:txBody>
                    <a:bodyPr/>
                    <a:lstStyle/>
                    <a:p>
                      <a:pPr indent="0" lvl="0" marL="0" rtl="0" algn="l">
                        <a:spcBef>
                          <a:spcPts val="0"/>
                        </a:spcBef>
                        <a:spcAft>
                          <a:spcPts val="0"/>
                        </a:spcAft>
                        <a:buNone/>
                      </a:pPr>
                      <a:r>
                        <a:rPr b="1" lang="en"/>
                        <a:t>Ms. Gillespie</a:t>
                      </a:r>
                      <a:endParaRPr b="1"/>
                    </a:p>
                  </a:txBody>
                  <a:tcPr marT="91425" marB="91425" marR="91425" marL="91425"/>
                </a:tc>
              </a:tr>
              <a:tr h="376725">
                <a:tc>
                  <a:txBody>
                    <a:bodyPr/>
                    <a:lstStyle/>
                    <a:p>
                      <a:pPr indent="0" lvl="0" marL="0" rtl="0" algn="l">
                        <a:spcBef>
                          <a:spcPts val="0"/>
                        </a:spcBef>
                        <a:spcAft>
                          <a:spcPts val="0"/>
                        </a:spcAft>
                        <a:buNone/>
                      </a:pPr>
                      <a:r>
                        <a:rPr b="1" lang="en"/>
                        <a:t>J-K</a:t>
                      </a:r>
                      <a:endParaRPr b="1"/>
                    </a:p>
                  </a:txBody>
                  <a:tcPr marT="91425" marB="91425" marR="91425" marL="91425"/>
                </a:tc>
                <a:tc>
                  <a:txBody>
                    <a:bodyPr/>
                    <a:lstStyle/>
                    <a:p>
                      <a:pPr indent="0" lvl="0" marL="0" rtl="0" algn="l">
                        <a:spcBef>
                          <a:spcPts val="0"/>
                        </a:spcBef>
                        <a:spcAft>
                          <a:spcPts val="0"/>
                        </a:spcAft>
                        <a:buNone/>
                      </a:pPr>
                      <a:r>
                        <a:rPr b="1" lang="en"/>
                        <a:t>Ms. Gabrielli</a:t>
                      </a:r>
                      <a:endParaRPr b="1"/>
                    </a:p>
                  </a:txBody>
                  <a:tcPr marT="91425" marB="91425" marR="91425" marL="91425"/>
                </a:tc>
              </a:tr>
              <a:tr h="376725">
                <a:tc>
                  <a:txBody>
                    <a:bodyPr/>
                    <a:lstStyle/>
                    <a:p>
                      <a:pPr indent="0" lvl="0" marL="0" rtl="0" algn="l">
                        <a:spcBef>
                          <a:spcPts val="0"/>
                        </a:spcBef>
                        <a:spcAft>
                          <a:spcPts val="0"/>
                        </a:spcAft>
                        <a:buNone/>
                      </a:pPr>
                      <a:r>
                        <a:rPr b="1" lang="en"/>
                        <a:t>L-Mom</a:t>
                      </a:r>
                      <a:endParaRPr b="1"/>
                    </a:p>
                  </a:txBody>
                  <a:tcPr marT="91425" marB="91425" marR="91425" marL="91425"/>
                </a:tc>
                <a:tc>
                  <a:txBody>
                    <a:bodyPr/>
                    <a:lstStyle/>
                    <a:p>
                      <a:pPr indent="0" lvl="0" marL="0" rtl="0" algn="l">
                        <a:spcBef>
                          <a:spcPts val="0"/>
                        </a:spcBef>
                        <a:spcAft>
                          <a:spcPts val="0"/>
                        </a:spcAft>
                        <a:buNone/>
                      </a:pPr>
                      <a:r>
                        <a:rPr b="1" lang="en"/>
                        <a:t>Ms. Carpenter</a:t>
                      </a:r>
                      <a:endParaRPr b="1"/>
                    </a:p>
                  </a:txBody>
                  <a:tcPr marT="91425" marB="91425" marR="91425" marL="91425"/>
                </a:tc>
              </a:tr>
              <a:tr h="376725">
                <a:tc>
                  <a:txBody>
                    <a:bodyPr/>
                    <a:lstStyle/>
                    <a:p>
                      <a:pPr indent="0" lvl="0" marL="0" rtl="0" algn="l">
                        <a:spcBef>
                          <a:spcPts val="0"/>
                        </a:spcBef>
                        <a:spcAft>
                          <a:spcPts val="0"/>
                        </a:spcAft>
                        <a:buNone/>
                      </a:pPr>
                      <a:r>
                        <a:rPr b="1" lang="en"/>
                        <a:t>Mon-Re</a:t>
                      </a:r>
                      <a:endParaRPr b="1"/>
                    </a:p>
                  </a:txBody>
                  <a:tcPr marT="91425" marB="91425" marR="91425" marL="91425"/>
                </a:tc>
                <a:tc>
                  <a:txBody>
                    <a:bodyPr/>
                    <a:lstStyle/>
                    <a:p>
                      <a:pPr indent="0" lvl="0" marL="0" rtl="0" algn="l">
                        <a:spcBef>
                          <a:spcPts val="0"/>
                        </a:spcBef>
                        <a:spcAft>
                          <a:spcPts val="0"/>
                        </a:spcAft>
                        <a:buNone/>
                      </a:pPr>
                      <a:r>
                        <a:rPr b="1" lang="en"/>
                        <a:t>Mr. Witte</a:t>
                      </a:r>
                      <a:endParaRPr b="1"/>
                    </a:p>
                  </a:txBody>
                  <a:tcPr marT="91425" marB="91425" marR="91425" marL="91425"/>
                </a:tc>
              </a:tr>
              <a:tr h="376725">
                <a:tc>
                  <a:txBody>
                    <a:bodyPr/>
                    <a:lstStyle/>
                    <a:p>
                      <a:pPr indent="0" lvl="0" marL="0" rtl="0" algn="l">
                        <a:spcBef>
                          <a:spcPts val="0"/>
                        </a:spcBef>
                        <a:spcAft>
                          <a:spcPts val="0"/>
                        </a:spcAft>
                        <a:buNone/>
                      </a:pPr>
                      <a:r>
                        <a:rPr b="1" lang="en"/>
                        <a:t>Rh-S</a:t>
                      </a:r>
                      <a:endParaRPr b="1"/>
                    </a:p>
                  </a:txBody>
                  <a:tcPr marT="91425" marB="91425" marR="91425" marL="91425"/>
                </a:tc>
                <a:tc>
                  <a:txBody>
                    <a:bodyPr/>
                    <a:lstStyle/>
                    <a:p>
                      <a:pPr indent="0" lvl="0" marL="0" rtl="0" algn="l">
                        <a:spcBef>
                          <a:spcPts val="0"/>
                        </a:spcBef>
                        <a:spcAft>
                          <a:spcPts val="0"/>
                        </a:spcAft>
                        <a:buNone/>
                      </a:pPr>
                      <a:r>
                        <a:rPr b="1" lang="en"/>
                        <a:t>Mr. Martinez</a:t>
                      </a:r>
                      <a:endParaRPr b="1"/>
                    </a:p>
                  </a:txBody>
                  <a:tcPr marT="91425" marB="91425" marR="91425" marL="91425"/>
                </a:tc>
              </a:tr>
              <a:tr h="376725">
                <a:tc>
                  <a:txBody>
                    <a:bodyPr/>
                    <a:lstStyle/>
                    <a:p>
                      <a:pPr indent="0" lvl="0" marL="0" rtl="0" algn="l">
                        <a:spcBef>
                          <a:spcPts val="0"/>
                        </a:spcBef>
                        <a:spcAft>
                          <a:spcPts val="0"/>
                        </a:spcAft>
                        <a:buNone/>
                      </a:pPr>
                      <a:r>
                        <a:rPr b="1" lang="en"/>
                        <a:t>T-Z</a:t>
                      </a:r>
                      <a:endParaRPr b="1"/>
                    </a:p>
                  </a:txBody>
                  <a:tcPr marT="91425" marB="91425" marR="91425" marL="91425"/>
                </a:tc>
                <a:tc>
                  <a:txBody>
                    <a:bodyPr/>
                    <a:lstStyle/>
                    <a:p>
                      <a:pPr indent="0" lvl="0" marL="0" rtl="0" algn="l">
                        <a:spcBef>
                          <a:spcPts val="0"/>
                        </a:spcBef>
                        <a:spcAft>
                          <a:spcPts val="0"/>
                        </a:spcAft>
                        <a:buNone/>
                      </a:pPr>
                      <a:r>
                        <a:rPr b="1" lang="en"/>
                        <a:t>Mr. Jasurda</a:t>
                      </a:r>
                      <a:endParaRPr b="1"/>
                    </a:p>
                  </a:txBody>
                  <a:tcPr marT="91425" marB="91425" marR="91425" marL="91425"/>
                </a:tc>
              </a:tr>
              <a:tr h="376725">
                <a:tc>
                  <a:txBody>
                    <a:bodyPr/>
                    <a:lstStyle/>
                    <a:p>
                      <a:pPr indent="0" lvl="0" marL="0" rtl="0" algn="l">
                        <a:spcBef>
                          <a:spcPts val="0"/>
                        </a:spcBef>
                        <a:spcAft>
                          <a:spcPts val="0"/>
                        </a:spcAft>
                        <a:buNone/>
                      </a:pPr>
                      <a:r>
                        <a:rPr b="1" lang="en"/>
                        <a:t>GT A-K</a:t>
                      </a:r>
                      <a:endParaRPr b="1"/>
                    </a:p>
                  </a:txBody>
                  <a:tcPr marT="91425" marB="91425" marR="91425" marL="91425"/>
                </a:tc>
                <a:tc>
                  <a:txBody>
                    <a:bodyPr/>
                    <a:lstStyle/>
                    <a:p>
                      <a:pPr indent="0" lvl="0" marL="0" rtl="0" algn="l">
                        <a:spcBef>
                          <a:spcPts val="0"/>
                        </a:spcBef>
                        <a:spcAft>
                          <a:spcPts val="0"/>
                        </a:spcAft>
                        <a:buNone/>
                      </a:pPr>
                      <a:r>
                        <a:rPr b="1" lang="en"/>
                        <a:t>Ms. Bowden</a:t>
                      </a:r>
                      <a:endParaRPr b="1"/>
                    </a:p>
                  </a:txBody>
                  <a:tcPr marT="91425" marB="91425" marR="91425" marL="91425"/>
                </a:tc>
              </a:tr>
              <a:tr h="376725">
                <a:tc>
                  <a:txBody>
                    <a:bodyPr/>
                    <a:lstStyle/>
                    <a:p>
                      <a:pPr indent="0" lvl="0" marL="0" rtl="0" algn="l">
                        <a:spcBef>
                          <a:spcPts val="0"/>
                        </a:spcBef>
                        <a:spcAft>
                          <a:spcPts val="0"/>
                        </a:spcAft>
                        <a:buNone/>
                      </a:pPr>
                      <a:r>
                        <a:rPr b="1" lang="en"/>
                        <a:t>GT L-Z</a:t>
                      </a:r>
                      <a:endParaRPr b="1"/>
                    </a:p>
                  </a:txBody>
                  <a:tcPr marT="91425" marB="91425" marR="91425" marL="91425"/>
                </a:tc>
                <a:tc>
                  <a:txBody>
                    <a:bodyPr/>
                    <a:lstStyle/>
                    <a:p>
                      <a:pPr indent="0" lvl="0" marL="0" rtl="0" algn="l">
                        <a:spcBef>
                          <a:spcPts val="0"/>
                        </a:spcBef>
                        <a:spcAft>
                          <a:spcPts val="0"/>
                        </a:spcAft>
                        <a:buNone/>
                      </a:pPr>
                      <a:r>
                        <a:rPr b="1" lang="en"/>
                        <a:t>Ms. Crook</a:t>
                      </a:r>
                      <a:endParaRPr b="1"/>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339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Schedule an Appointment with your Counselor</a:t>
            </a:r>
            <a:endParaRPr/>
          </a:p>
        </p:txBody>
      </p:sp>
      <p:sp>
        <p:nvSpPr>
          <p:cNvPr id="76" name="Google Shape;76;p16"/>
          <p:cNvSpPr txBox="1"/>
          <p:nvPr/>
        </p:nvSpPr>
        <p:spPr>
          <a:xfrm>
            <a:off x="6029650" y="3679450"/>
            <a:ext cx="2504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27CBB"/>
                </a:solidFill>
                <a:highlight>
                  <a:srgbClr val="FFFFFF"/>
                </a:highlight>
                <a:uFill>
                  <a:noFill/>
                </a:uFill>
                <a:latin typeface="Roboto"/>
                <a:ea typeface="Roboto"/>
                <a:cs typeface="Roboto"/>
                <a:sym typeface="Roboto"/>
                <a:hlinkClick r:id="rId3">
                  <a:extLst>
                    <a:ext uri="{A12FA001-AC4F-418D-AE19-62706E023703}">
                      <ahyp:hlinkClr val="tx"/>
                    </a:ext>
                  </a:extLst>
                </a:hlinkClick>
              </a:rPr>
              <a:t>Click here to schedule an appointment</a:t>
            </a:r>
            <a:endParaRPr/>
          </a:p>
        </p:txBody>
      </p:sp>
      <p:sp>
        <p:nvSpPr>
          <p:cNvPr id="77" name="Google Shape;77;p16"/>
          <p:cNvSpPr txBox="1"/>
          <p:nvPr/>
        </p:nvSpPr>
        <p:spPr>
          <a:xfrm>
            <a:off x="6347525" y="1300325"/>
            <a:ext cx="2340600" cy="2465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AutoNum type="arabicPeriod"/>
            </a:pPr>
            <a:r>
              <a:rPr lang="en" sz="1800">
                <a:solidFill>
                  <a:schemeClr val="dk1"/>
                </a:solidFill>
              </a:rPr>
              <a:t>Got to the CT website</a:t>
            </a:r>
            <a:endParaRPr sz="1800">
              <a:solidFill>
                <a:schemeClr val="dk1"/>
              </a:solidFill>
            </a:endParaRPr>
          </a:p>
          <a:p>
            <a:pPr indent="-342900" lvl="0" marL="457200" rtl="0" algn="l">
              <a:spcBef>
                <a:spcPts val="0"/>
              </a:spcBef>
              <a:spcAft>
                <a:spcPts val="0"/>
              </a:spcAft>
              <a:buClr>
                <a:schemeClr val="dk1"/>
              </a:buClr>
              <a:buSzPts val="1800"/>
              <a:buAutoNum type="arabicPeriod"/>
            </a:pPr>
            <a:r>
              <a:rPr lang="en" sz="1800">
                <a:solidFill>
                  <a:schemeClr val="dk1"/>
                </a:solidFill>
              </a:rPr>
              <a:t>Click Our School</a:t>
            </a:r>
            <a:endParaRPr sz="1800">
              <a:solidFill>
                <a:schemeClr val="dk1"/>
              </a:solidFill>
            </a:endParaRPr>
          </a:p>
          <a:p>
            <a:pPr indent="-342900" lvl="0" marL="457200" rtl="0" algn="l">
              <a:spcBef>
                <a:spcPts val="0"/>
              </a:spcBef>
              <a:spcAft>
                <a:spcPts val="0"/>
              </a:spcAft>
              <a:buClr>
                <a:schemeClr val="dk1"/>
              </a:buClr>
              <a:buSzPts val="1800"/>
              <a:buAutoNum type="arabicPeriod"/>
            </a:pPr>
            <a:r>
              <a:rPr lang="en" sz="1800">
                <a:solidFill>
                  <a:schemeClr val="dk1"/>
                </a:solidFill>
              </a:rPr>
              <a:t>Counseling</a:t>
            </a:r>
            <a:endParaRPr sz="1800">
              <a:solidFill>
                <a:schemeClr val="dk1"/>
              </a:solidFill>
            </a:endParaRPr>
          </a:p>
          <a:p>
            <a:pPr indent="-342900" lvl="0" marL="457200" rtl="0" algn="l">
              <a:spcBef>
                <a:spcPts val="0"/>
              </a:spcBef>
              <a:spcAft>
                <a:spcPts val="0"/>
              </a:spcAft>
              <a:buClr>
                <a:schemeClr val="dk1"/>
              </a:buClr>
              <a:buSzPts val="1800"/>
              <a:buAutoNum type="arabicPeriod"/>
            </a:pPr>
            <a:r>
              <a:rPr lang="en" sz="1800">
                <a:solidFill>
                  <a:schemeClr val="dk1"/>
                </a:solidFill>
              </a:rPr>
              <a:t>Schedule an Appointment</a:t>
            </a:r>
            <a:endParaRPr sz="1800">
              <a:solidFill>
                <a:schemeClr val="dk1"/>
              </a:solidFill>
            </a:endParaRPr>
          </a:p>
        </p:txBody>
      </p:sp>
      <p:pic>
        <p:nvPicPr>
          <p:cNvPr id="78" name="Google Shape;78;p16"/>
          <p:cNvPicPr preferRelativeResize="0"/>
          <p:nvPr/>
        </p:nvPicPr>
        <p:blipFill>
          <a:blip r:embed="rId4">
            <a:alphaModFix/>
          </a:blip>
          <a:stretch>
            <a:fillRect/>
          </a:stretch>
        </p:blipFill>
        <p:spPr>
          <a:xfrm>
            <a:off x="441350" y="1017725"/>
            <a:ext cx="4952576" cy="3452525"/>
          </a:xfrm>
          <a:prstGeom prst="rect">
            <a:avLst/>
          </a:prstGeom>
          <a:noFill/>
          <a:ln>
            <a:noFill/>
          </a:ln>
        </p:spPr>
      </p:pic>
      <p:sp>
        <p:nvSpPr>
          <p:cNvPr id="79" name="Google Shape;79;p16"/>
          <p:cNvSpPr/>
          <p:nvPr/>
        </p:nvSpPr>
        <p:spPr>
          <a:xfrm rot="-892529">
            <a:off x="5027415" y="3163556"/>
            <a:ext cx="1286620" cy="428390"/>
          </a:xfrm>
          <a:prstGeom prst="lef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Effective Communication</a:t>
            </a:r>
            <a:endParaRPr/>
          </a:p>
        </p:txBody>
      </p:sp>
      <p:sp>
        <p:nvSpPr>
          <p:cNvPr id="85" name="Google Shape;85;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Access your Cherry Creek school email through My.CherryCreek then clicking on the Microsoft Outlook Tile</a:t>
            </a:r>
            <a:endParaRPr>
              <a:solidFill>
                <a:schemeClr val="dk1"/>
              </a:solidFill>
            </a:endParaRPr>
          </a:p>
        </p:txBody>
      </p:sp>
      <p:sp>
        <p:nvSpPr>
          <p:cNvPr id="86" name="Google Shape;86;p17"/>
          <p:cNvSpPr txBox="1"/>
          <p:nvPr/>
        </p:nvSpPr>
        <p:spPr>
          <a:xfrm>
            <a:off x="4729325" y="240800"/>
            <a:ext cx="4103100" cy="463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900"/>
              </a:spcBef>
              <a:spcAft>
                <a:spcPts val="0"/>
              </a:spcAft>
              <a:buClr>
                <a:schemeClr val="dk1"/>
              </a:buClr>
              <a:buSzPts val="1100"/>
              <a:buFont typeface="Arial"/>
              <a:buNone/>
            </a:pPr>
            <a:r>
              <a:rPr b="1" lang="en" sz="1200">
                <a:solidFill>
                  <a:srgbClr val="333333"/>
                </a:solidFill>
                <a:latin typeface="Calibri"/>
                <a:ea typeface="Calibri"/>
                <a:cs typeface="Calibri"/>
                <a:sym typeface="Calibri"/>
              </a:rPr>
              <a:t>Subject Line:</a:t>
            </a:r>
            <a:endParaRPr b="1" sz="1200">
              <a:solidFill>
                <a:srgbClr val="333333"/>
              </a:solidFill>
              <a:latin typeface="Calibri"/>
              <a:ea typeface="Calibri"/>
              <a:cs typeface="Calibri"/>
              <a:sym typeface="Calibri"/>
            </a:endParaRPr>
          </a:p>
          <a:p>
            <a:pPr indent="0" lvl="0" marL="0" rtl="0" algn="l">
              <a:lnSpc>
                <a:spcPct val="115000"/>
              </a:lnSpc>
              <a:spcBef>
                <a:spcPts val="900"/>
              </a:spcBef>
              <a:spcAft>
                <a:spcPts val="0"/>
              </a:spcAft>
              <a:buClr>
                <a:schemeClr val="dk1"/>
              </a:buClr>
              <a:buSzPts val="1100"/>
              <a:buFont typeface="Arial"/>
              <a:buNone/>
            </a:pPr>
            <a:r>
              <a:rPr b="1" lang="en" sz="1200">
                <a:solidFill>
                  <a:srgbClr val="333333"/>
                </a:solidFill>
                <a:latin typeface="Calibri"/>
                <a:ea typeface="Calibri"/>
                <a:cs typeface="Calibri"/>
                <a:sym typeface="Calibri"/>
              </a:rPr>
              <a:t> </a:t>
            </a:r>
            <a:r>
              <a:rPr b="1" i="1" lang="en" sz="1200">
                <a:solidFill>
                  <a:srgbClr val="215F9A"/>
                </a:solidFill>
                <a:latin typeface="Calibri"/>
                <a:ea typeface="Calibri"/>
                <a:cs typeface="Calibri"/>
                <a:sym typeface="Calibri"/>
              </a:rPr>
              <a:t>"Grade Concern"</a:t>
            </a:r>
            <a:endParaRPr sz="1200">
              <a:solidFill>
                <a:srgbClr val="333333"/>
              </a:solidFill>
              <a:latin typeface="Roboto"/>
              <a:ea typeface="Roboto"/>
              <a:cs typeface="Roboto"/>
              <a:sym typeface="Roboto"/>
            </a:endParaRPr>
          </a:p>
          <a:p>
            <a:pPr indent="0" lvl="0" marL="0" rtl="0" algn="l">
              <a:lnSpc>
                <a:spcPct val="115000"/>
              </a:lnSpc>
              <a:spcBef>
                <a:spcPts val="900"/>
              </a:spcBef>
              <a:spcAft>
                <a:spcPts val="0"/>
              </a:spcAft>
              <a:buClr>
                <a:schemeClr val="dk1"/>
              </a:buClr>
              <a:buSzPts val="1100"/>
              <a:buFont typeface="Arial"/>
              <a:buNone/>
            </a:pPr>
            <a:r>
              <a:rPr b="1" lang="en" sz="1200">
                <a:solidFill>
                  <a:srgbClr val="333333"/>
                </a:solidFill>
                <a:latin typeface="Calibri"/>
                <a:ea typeface="Calibri"/>
                <a:cs typeface="Calibri"/>
                <a:sym typeface="Calibri"/>
              </a:rPr>
              <a:t>Greeting:</a:t>
            </a:r>
            <a:endParaRPr b="1" sz="1200">
              <a:solidFill>
                <a:srgbClr val="333333"/>
              </a:solidFill>
              <a:latin typeface="Calibri"/>
              <a:ea typeface="Calibri"/>
              <a:cs typeface="Calibri"/>
              <a:sym typeface="Calibri"/>
            </a:endParaRPr>
          </a:p>
          <a:p>
            <a:pPr indent="0" lvl="0" marL="0" rtl="0" algn="l">
              <a:lnSpc>
                <a:spcPct val="115000"/>
              </a:lnSpc>
              <a:spcBef>
                <a:spcPts val="900"/>
              </a:spcBef>
              <a:spcAft>
                <a:spcPts val="0"/>
              </a:spcAft>
              <a:buClr>
                <a:schemeClr val="dk1"/>
              </a:buClr>
              <a:buSzPts val="1100"/>
              <a:buFont typeface="Arial"/>
              <a:buNone/>
            </a:pPr>
            <a:r>
              <a:rPr b="1" i="1" lang="en" sz="1200">
                <a:solidFill>
                  <a:srgbClr val="215F9A"/>
                </a:solidFill>
                <a:latin typeface="Calibri"/>
                <a:ea typeface="Calibri"/>
                <a:cs typeface="Calibri"/>
                <a:sym typeface="Calibri"/>
              </a:rPr>
              <a:t>"Hello Mr. Favorite Teacher"</a:t>
            </a:r>
            <a:endParaRPr sz="1200">
              <a:solidFill>
                <a:srgbClr val="333333"/>
              </a:solidFill>
              <a:latin typeface="Roboto"/>
              <a:ea typeface="Roboto"/>
              <a:cs typeface="Roboto"/>
              <a:sym typeface="Roboto"/>
            </a:endParaRPr>
          </a:p>
          <a:p>
            <a:pPr indent="0" lvl="0" marL="0" rtl="0" algn="l">
              <a:lnSpc>
                <a:spcPct val="115000"/>
              </a:lnSpc>
              <a:spcBef>
                <a:spcPts val="900"/>
              </a:spcBef>
              <a:spcAft>
                <a:spcPts val="0"/>
              </a:spcAft>
              <a:buClr>
                <a:schemeClr val="dk1"/>
              </a:buClr>
              <a:buSzPts val="1100"/>
              <a:buFont typeface="Arial"/>
              <a:buNone/>
            </a:pPr>
            <a:r>
              <a:rPr lang="en" sz="1200">
                <a:solidFill>
                  <a:srgbClr val="333333"/>
                </a:solidFill>
                <a:latin typeface="Roboto"/>
                <a:ea typeface="Roboto"/>
                <a:cs typeface="Roboto"/>
                <a:sym typeface="Roboto"/>
              </a:rPr>
              <a:t> </a:t>
            </a:r>
            <a:r>
              <a:rPr b="1" lang="en" sz="1200">
                <a:solidFill>
                  <a:srgbClr val="333333"/>
                </a:solidFill>
                <a:latin typeface="Calibri"/>
                <a:ea typeface="Calibri"/>
                <a:cs typeface="Calibri"/>
                <a:sym typeface="Calibri"/>
              </a:rPr>
              <a:t>Conversation Starter:</a:t>
            </a:r>
            <a:endParaRPr b="1" sz="1200">
              <a:solidFill>
                <a:srgbClr val="333333"/>
              </a:solidFill>
              <a:latin typeface="Calibri"/>
              <a:ea typeface="Calibri"/>
              <a:cs typeface="Calibri"/>
              <a:sym typeface="Calibri"/>
            </a:endParaRPr>
          </a:p>
          <a:p>
            <a:pPr indent="0" lvl="0" marL="0" rtl="0" algn="l">
              <a:lnSpc>
                <a:spcPct val="115000"/>
              </a:lnSpc>
              <a:spcBef>
                <a:spcPts val="900"/>
              </a:spcBef>
              <a:spcAft>
                <a:spcPts val="0"/>
              </a:spcAft>
              <a:buClr>
                <a:schemeClr val="dk1"/>
              </a:buClr>
              <a:buSzPts val="1100"/>
              <a:buFont typeface="Arial"/>
              <a:buNone/>
            </a:pPr>
            <a:r>
              <a:rPr b="1" i="1" lang="en" sz="1200">
                <a:solidFill>
                  <a:srgbClr val="215F9A"/>
                </a:solidFill>
                <a:latin typeface="Calibri"/>
                <a:ea typeface="Calibri"/>
                <a:cs typeface="Calibri"/>
                <a:sym typeface="Calibri"/>
              </a:rPr>
              <a:t>"I'm contacting you regarding....(missing exam, HW extension, class grade, confusion, etc.)"</a:t>
            </a:r>
            <a:endParaRPr sz="1200">
              <a:solidFill>
                <a:srgbClr val="333333"/>
              </a:solidFill>
              <a:latin typeface="Roboto"/>
              <a:ea typeface="Roboto"/>
              <a:cs typeface="Roboto"/>
              <a:sym typeface="Roboto"/>
            </a:endParaRPr>
          </a:p>
          <a:p>
            <a:pPr indent="0" lvl="0" marL="0" rtl="0" algn="l">
              <a:lnSpc>
                <a:spcPct val="115000"/>
              </a:lnSpc>
              <a:spcBef>
                <a:spcPts val="900"/>
              </a:spcBef>
              <a:spcAft>
                <a:spcPts val="0"/>
              </a:spcAft>
              <a:buClr>
                <a:schemeClr val="dk1"/>
              </a:buClr>
              <a:buSzPts val="1100"/>
              <a:buFont typeface="Arial"/>
              <a:buNone/>
            </a:pPr>
            <a:r>
              <a:rPr b="1" lang="en" sz="1200">
                <a:solidFill>
                  <a:srgbClr val="333333"/>
                </a:solidFill>
                <a:latin typeface="Calibri"/>
                <a:ea typeface="Calibri"/>
                <a:cs typeface="Calibri"/>
                <a:sym typeface="Calibri"/>
              </a:rPr>
              <a:t>Direct Request:</a:t>
            </a:r>
            <a:endParaRPr b="1" sz="1200">
              <a:solidFill>
                <a:srgbClr val="333333"/>
              </a:solidFill>
              <a:latin typeface="Calibri"/>
              <a:ea typeface="Calibri"/>
              <a:cs typeface="Calibri"/>
              <a:sym typeface="Calibri"/>
            </a:endParaRPr>
          </a:p>
          <a:p>
            <a:pPr indent="0" lvl="0" marL="0" rtl="0" algn="l">
              <a:lnSpc>
                <a:spcPct val="115000"/>
              </a:lnSpc>
              <a:spcBef>
                <a:spcPts val="900"/>
              </a:spcBef>
              <a:spcAft>
                <a:spcPts val="0"/>
              </a:spcAft>
              <a:buClr>
                <a:schemeClr val="dk1"/>
              </a:buClr>
              <a:buSzPts val="1100"/>
              <a:buFont typeface="Arial"/>
              <a:buNone/>
            </a:pPr>
            <a:r>
              <a:rPr b="1" i="1" lang="en" sz="1200">
                <a:solidFill>
                  <a:srgbClr val="215F9A"/>
                </a:solidFill>
                <a:latin typeface="Calibri"/>
                <a:ea typeface="Calibri"/>
                <a:cs typeface="Calibri"/>
                <a:sym typeface="Calibri"/>
              </a:rPr>
              <a:t>"Is there a time we can connect to discuss.....(when to make up the exam, my late work, etc.)"</a:t>
            </a:r>
            <a:endParaRPr sz="1200">
              <a:solidFill>
                <a:srgbClr val="333333"/>
              </a:solidFill>
              <a:latin typeface="Roboto"/>
              <a:ea typeface="Roboto"/>
              <a:cs typeface="Roboto"/>
              <a:sym typeface="Roboto"/>
            </a:endParaRPr>
          </a:p>
          <a:p>
            <a:pPr indent="0" lvl="0" marL="0" rtl="0" algn="l">
              <a:lnSpc>
                <a:spcPct val="115000"/>
              </a:lnSpc>
              <a:spcBef>
                <a:spcPts val="900"/>
              </a:spcBef>
              <a:spcAft>
                <a:spcPts val="0"/>
              </a:spcAft>
              <a:buClr>
                <a:schemeClr val="dk1"/>
              </a:buClr>
              <a:buSzPts val="1100"/>
              <a:buFont typeface="Arial"/>
              <a:buNone/>
            </a:pPr>
            <a:r>
              <a:rPr b="1" lang="en" sz="1200">
                <a:solidFill>
                  <a:srgbClr val="333333"/>
                </a:solidFill>
                <a:latin typeface="Calibri"/>
                <a:ea typeface="Calibri"/>
                <a:cs typeface="Calibri"/>
                <a:sym typeface="Calibri"/>
              </a:rPr>
              <a:t>Gratitude/Closure</a:t>
            </a:r>
            <a:endParaRPr b="1" sz="1200">
              <a:solidFill>
                <a:srgbClr val="333333"/>
              </a:solidFill>
              <a:latin typeface="Calibri"/>
              <a:ea typeface="Calibri"/>
              <a:cs typeface="Calibri"/>
              <a:sym typeface="Calibri"/>
            </a:endParaRPr>
          </a:p>
          <a:p>
            <a:pPr indent="0" lvl="0" marL="0" rtl="0" algn="l">
              <a:lnSpc>
                <a:spcPct val="115000"/>
              </a:lnSpc>
              <a:spcBef>
                <a:spcPts val="900"/>
              </a:spcBef>
              <a:spcAft>
                <a:spcPts val="0"/>
              </a:spcAft>
              <a:buClr>
                <a:schemeClr val="dk1"/>
              </a:buClr>
              <a:buSzPts val="1100"/>
              <a:buFont typeface="Arial"/>
              <a:buNone/>
            </a:pPr>
            <a:r>
              <a:rPr b="1" i="1" lang="en" sz="1200">
                <a:solidFill>
                  <a:srgbClr val="215F9A"/>
                </a:solidFill>
                <a:latin typeface="Calibri"/>
                <a:ea typeface="Calibri"/>
                <a:cs typeface="Calibri"/>
                <a:sym typeface="Calibri"/>
              </a:rPr>
              <a:t>"I understand that you are busy and appreciate your attention to my request. Thank you.”</a:t>
            </a:r>
            <a:endParaRPr sz="1200">
              <a:solidFill>
                <a:srgbClr val="333333"/>
              </a:solidFill>
              <a:latin typeface="Roboto"/>
              <a:ea typeface="Roboto"/>
              <a:cs typeface="Roboto"/>
              <a:sym typeface="Roboto"/>
            </a:endParaRPr>
          </a:p>
          <a:p>
            <a:pPr indent="0" lvl="0" marL="0" rtl="0" algn="l">
              <a:lnSpc>
                <a:spcPct val="115000"/>
              </a:lnSpc>
              <a:spcBef>
                <a:spcPts val="900"/>
              </a:spcBef>
              <a:spcAft>
                <a:spcPts val="0"/>
              </a:spcAft>
              <a:buClr>
                <a:schemeClr val="dk1"/>
              </a:buClr>
              <a:buSzPts val="1100"/>
              <a:buFont typeface="Arial"/>
              <a:buNone/>
            </a:pPr>
            <a:r>
              <a:rPr b="1" lang="en" sz="1200">
                <a:solidFill>
                  <a:srgbClr val="333333"/>
                </a:solidFill>
                <a:latin typeface="Calibri"/>
                <a:ea typeface="Calibri"/>
                <a:cs typeface="Calibri"/>
                <a:sym typeface="Calibri"/>
              </a:rPr>
              <a:t>Sincerely/From:</a:t>
            </a:r>
            <a:endParaRPr b="1" sz="1200">
              <a:solidFill>
                <a:srgbClr val="333333"/>
              </a:solidFill>
              <a:latin typeface="Calibri"/>
              <a:ea typeface="Calibri"/>
              <a:cs typeface="Calibri"/>
              <a:sym typeface="Calibri"/>
            </a:endParaRPr>
          </a:p>
          <a:p>
            <a:pPr indent="0" lvl="0" marL="0" rtl="0" algn="l">
              <a:lnSpc>
                <a:spcPct val="115000"/>
              </a:lnSpc>
              <a:spcBef>
                <a:spcPts val="900"/>
              </a:spcBef>
              <a:spcAft>
                <a:spcPts val="900"/>
              </a:spcAft>
              <a:buClr>
                <a:schemeClr val="dk1"/>
              </a:buClr>
              <a:buSzPts val="1100"/>
              <a:buFont typeface="Arial"/>
              <a:buNone/>
            </a:pPr>
            <a:r>
              <a:rPr b="1" i="1" lang="en" sz="1200">
                <a:solidFill>
                  <a:srgbClr val="215F9A"/>
                </a:solidFill>
                <a:latin typeface="Calibri"/>
                <a:ea typeface="Calibri"/>
                <a:cs typeface="Calibri"/>
                <a:sym typeface="Calibri"/>
              </a:rPr>
              <a:t>"Hardworking Henry"</a:t>
            </a:r>
            <a:endParaRPr sz="1800">
              <a:solidFill>
                <a:schemeClr val="dk2"/>
              </a:solidFill>
            </a:endParaRPr>
          </a:p>
        </p:txBody>
      </p:sp>
      <p:pic>
        <p:nvPicPr>
          <p:cNvPr id="87" name="Google Shape;87;p17"/>
          <p:cNvPicPr preferRelativeResize="0"/>
          <p:nvPr/>
        </p:nvPicPr>
        <p:blipFill>
          <a:blip r:embed="rId3">
            <a:alphaModFix/>
          </a:blip>
          <a:stretch>
            <a:fillRect/>
          </a:stretch>
        </p:blipFill>
        <p:spPr>
          <a:xfrm>
            <a:off x="1506985" y="2234650"/>
            <a:ext cx="1609325" cy="2271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a:t>
            </a:r>
            <a:endParaRPr/>
          </a:p>
        </p:txBody>
      </p:sp>
      <p:sp>
        <p:nvSpPr>
          <p:cNvPr id="93" name="Google Shape;93;p18"/>
          <p:cNvSpPr txBox="1"/>
          <p:nvPr>
            <p:ph idx="1" type="body"/>
          </p:nvPr>
        </p:nvSpPr>
        <p:spPr>
          <a:xfrm>
            <a:off x="311700" y="1152475"/>
            <a:ext cx="4350300" cy="34164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200">
                <a:solidFill>
                  <a:schemeClr val="dk1"/>
                </a:solidFill>
              </a:rPr>
              <a:t>Cougar Resource Center (CRC)</a:t>
            </a:r>
            <a:endParaRPr b="1" sz="1200">
              <a:solidFill>
                <a:schemeClr val="dk1"/>
              </a:solidFill>
            </a:endParaRPr>
          </a:p>
          <a:p>
            <a:pPr indent="0" lvl="0" marL="0" rtl="0" algn="ctr">
              <a:spcBef>
                <a:spcPts val="1200"/>
              </a:spcBef>
              <a:spcAft>
                <a:spcPts val="0"/>
              </a:spcAft>
              <a:buNone/>
            </a:pPr>
            <a:r>
              <a:t/>
            </a:r>
            <a:endParaRPr sz="1200">
              <a:solidFill>
                <a:schemeClr val="dk1"/>
              </a:solidFill>
            </a:endParaRPr>
          </a:p>
          <a:p>
            <a:pPr indent="0" lvl="0" marL="0" rtl="0" algn="ctr">
              <a:spcBef>
                <a:spcPts val="1200"/>
              </a:spcBef>
              <a:spcAft>
                <a:spcPts val="0"/>
              </a:spcAft>
              <a:buNone/>
            </a:pPr>
            <a:r>
              <a:t/>
            </a:r>
            <a:endParaRPr sz="1200">
              <a:solidFill>
                <a:schemeClr val="dk1"/>
              </a:solidFill>
            </a:endParaRPr>
          </a:p>
          <a:p>
            <a:pPr indent="0" lvl="0" marL="0" marR="419100" rtl="0" algn="l">
              <a:spcBef>
                <a:spcPts val="1200"/>
              </a:spcBef>
              <a:spcAft>
                <a:spcPts val="0"/>
              </a:spcAft>
              <a:buNone/>
            </a:pPr>
            <a:r>
              <a:t/>
            </a:r>
            <a:endParaRPr b="1" sz="1200">
              <a:solidFill>
                <a:srgbClr val="333333"/>
              </a:solidFill>
              <a:latin typeface="Roboto"/>
              <a:ea typeface="Roboto"/>
              <a:cs typeface="Roboto"/>
              <a:sym typeface="Roboto"/>
            </a:endParaRPr>
          </a:p>
          <a:p>
            <a:pPr indent="0" lvl="0" marL="0" marR="419100" rtl="0" algn="l">
              <a:spcBef>
                <a:spcPts val="500"/>
              </a:spcBef>
              <a:spcAft>
                <a:spcPts val="0"/>
              </a:spcAft>
              <a:buNone/>
            </a:pPr>
            <a:r>
              <a:t/>
            </a:r>
            <a:endParaRPr b="1" sz="1200">
              <a:solidFill>
                <a:srgbClr val="333333"/>
              </a:solidFill>
              <a:latin typeface="Roboto"/>
              <a:ea typeface="Roboto"/>
              <a:cs typeface="Roboto"/>
              <a:sym typeface="Roboto"/>
            </a:endParaRPr>
          </a:p>
          <a:p>
            <a:pPr indent="0" lvl="0" marL="0" marR="419100" rtl="0" algn="ctr">
              <a:spcBef>
                <a:spcPts val="500"/>
              </a:spcBef>
              <a:spcAft>
                <a:spcPts val="0"/>
              </a:spcAft>
              <a:buNone/>
            </a:pPr>
            <a:r>
              <a:rPr lang="en" sz="1200">
                <a:solidFill>
                  <a:srgbClr val="333333"/>
                </a:solidFill>
                <a:latin typeface="Roboto"/>
                <a:ea typeface="Roboto"/>
                <a:cs typeface="Roboto"/>
                <a:sym typeface="Roboto"/>
              </a:rPr>
              <a:t>Peer tutoring center with </a:t>
            </a:r>
            <a:r>
              <a:rPr lang="en" sz="1200">
                <a:solidFill>
                  <a:srgbClr val="333333"/>
                </a:solidFill>
                <a:latin typeface="Roboto"/>
                <a:ea typeface="Roboto"/>
                <a:cs typeface="Roboto"/>
                <a:sym typeface="Roboto"/>
              </a:rPr>
              <a:t>adult</a:t>
            </a:r>
            <a:r>
              <a:rPr lang="en" sz="1200">
                <a:solidFill>
                  <a:srgbClr val="333333"/>
                </a:solidFill>
                <a:latin typeface="Roboto"/>
                <a:ea typeface="Roboto"/>
                <a:cs typeface="Roboto"/>
                <a:sym typeface="Roboto"/>
              </a:rPr>
              <a:t> support. Open every period during the school day, just drop in!</a:t>
            </a:r>
            <a:endParaRPr sz="1200">
              <a:solidFill>
                <a:srgbClr val="333333"/>
              </a:solidFill>
              <a:latin typeface="Roboto"/>
              <a:ea typeface="Roboto"/>
              <a:cs typeface="Roboto"/>
              <a:sym typeface="Roboto"/>
            </a:endParaRPr>
          </a:p>
          <a:p>
            <a:pPr indent="0" lvl="0" marL="0" marR="419100" rtl="0" algn="ctr">
              <a:spcBef>
                <a:spcPts val="500"/>
              </a:spcBef>
              <a:spcAft>
                <a:spcPts val="0"/>
              </a:spcAft>
              <a:buNone/>
            </a:pPr>
            <a:r>
              <a:t/>
            </a:r>
            <a:endParaRPr sz="1200">
              <a:solidFill>
                <a:srgbClr val="333333"/>
              </a:solidFill>
              <a:latin typeface="Roboto"/>
              <a:ea typeface="Roboto"/>
              <a:cs typeface="Roboto"/>
              <a:sym typeface="Roboto"/>
            </a:endParaRPr>
          </a:p>
          <a:p>
            <a:pPr indent="0" lvl="0" marL="0" marR="419100" rtl="0" algn="ctr">
              <a:spcBef>
                <a:spcPts val="500"/>
              </a:spcBef>
              <a:spcAft>
                <a:spcPts val="0"/>
              </a:spcAft>
              <a:buNone/>
            </a:pPr>
            <a:r>
              <a:rPr b="1" lang="en" sz="1200">
                <a:solidFill>
                  <a:srgbClr val="333333"/>
                </a:solidFill>
                <a:latin typeface="Roboto"/>
                <a:ea typeface="Roboto"/>
                <a:cs typeface="Roboto"/>
                <a:sym typeface="Roboto"/>
              </a:rPr>
              <a:t>Student Access Support</a:t>
            </a:r>
            <a:endParaRPr b="1" sz="1200">
              <a:solidFill>
                <a:srgbClr val="333333"/>
              </a:solidFill>
              <a:latin typeface="Roboto"/>
              <a:ea typeface="Roboto"/>
              <a:cs typeface="Roboto"/>
              <a:sym typeface="Roboto"/>
            </a:endParaRPr>
          </a:p>
          <a:p>
            <a:pPr indent="0" lvl="0" marL="0" marR="419100" rtl="0" algn="ctr">
              <a:spcBef>
                <a:spcPts val="500"/>
              </a:spcBef>
              <a:spcAft>
                <a:spcPts val="0"/>
              </a:spcAft>
              <a:buNone/>
            </a:pPr>
            <a:r>
              <a:rPr lang="en" sz="1200">
                <a:solidFill>
                  <a:srgbClr val="333333"/>
                </a:solidFill>
                <a:latin typeface="Roboto"/>
                <a:ea typeface="Roboto"/>
                <a:cs typeface="Roboto"/>
                <a:sym typeface="Roboto"/>
              </a:rPr>
              <a:t>Before school Mondays &amp; Wednesday 7:45-8:15 AM</a:t>
            </a:r>
            <a:endParaRPr sz="1200">
              <a:solidFill>
                <a:srgbClr val="333333"/>
              </a:solidFill>
              <a:latin typeface="Roboto"/>
              <a:ea typeface="Roboto"/>
              <a:cs typeface="Roboto"/>
              <a:sym typeface="Roboto"/>
            </a:endParaRPr>
          </a:p>
          <a:p>
            <a:pPr indent="0" lvl="0" marL="0" marR="419100" rtl="0" algn="ctr">
              <a:spcBef>
                <a:spcPts val="500"/>
              </a:spcBef>
              <a:spcAft>
                <a:spcPts val="0"/>
              </a:spcAft>
              <a:buNone/>
            </a:pPr>
            <a:r>
              <a:t/>
            </a:r>
            <a:endParaRPr sz="1200">
              <a:solidFill>
                <a:srgbClr val="333333"/>
              </a:solidFill>
              <a:latin typeface="Roboto"/>
              <a:ea typeface="Roboto"/>
              <a:cs typeface="Roboto"/>
              <a:sym typeface="Roboto"/>
            </a:endParaRPr>
          </a:p>
          <a:p>
            <a:pPr indent="0" lvl="0" marL="0" rtl="0" algn="ctr">
              <a:spcBef>
                <a:spcPts val="900"/>
              </a:spcBef>
              <a:spcAft>
                <a:spcPts val="900"/>
              </a:spcAft>
              <a:buNone/>
            </a:pPr>
            <a:r>
              <a:rPr b="1" i="1" lang="en" sz="1200">
                <a:solidFill>
                  <a:srgbClr val="333333"/>
                </a:solidFill>
                <a:latin typeface="Roboto"/>
                <a:ea typeface="Roboto"/>
                <a:cs typeface="Roboto"/>
                <a:sym typeface="Roboto"/>
              </a:rPr>
              <a:t>*Your classroom teacher is the best resource to start with!</a:t>
            </a:r>
            <a:endParaRPr sz="1200">
              <a:solidFill>
                <a:schemeClr val="dk1"/>
              </a:solidFill>
            </a:endParaRPr>
          </a:p>
        </p:txBody>
      </p:sp>
      <p:pic>
        <p:nvPicPr>
          <p:cNvPr id="94" name="Google Shape;94;p18"/>
          <p:cNvPicPr preferRelativeResize="0"/>
          <p:nvPr/>
        </p:nvPicPr>
        <p:blipFill>
          <a:blip r:embed="rId3">
            <a:alphaModFix/>
          </a:blip>
          <a:stretch>
            <a:fillRect/>
          </a:stretch>
        </p:blipFill>
        <p:spPr>
          <a:xfrm>
            <a:off x="4775775" y="1169988"/>
            <a:ext cx="3924238" cy="3381375"/>
          </a:xfrm>
          <a:prstGeom prst="rect">
            <a:avLst/>
          </a:prstGeom>
          <a:noFill/>
          <a:ln>
            <a:noFill/>
          </a:ln>
        </p:spPr>
      </p:pic>
      <p:pic>
        <p:nvPicPr>
          <p:cNvPr id="95" name="Google Shape;95;p18"/>
          <p:cNvPicPr preferRelativeResize="0"/>
          <p:nvPr/>
        </p:nvPicPr>
        <p:blipFill>
          <a:blip r:embed="rId4">
            <a:alphaModFix/>
          </a:blip>
          <a:stretch>
            <a:fillRect/>
          </a:stretch>
        </p:blipFill>
        <p:spPr>
          <a:xfrm>
            <a:off x="1735375" y="1533138"/>
            <a:ext cx="1152525" cy="1152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2909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ICAP at CTHS</a:t>
            </a:r>
            <a:endParaRPr/>
          </a:p>
        </p:txBody>
      </p:sp>
      <p:sp>
        <p:nvSpPr>
          <p:cNvPr id="101" name="Google Shape;101;p19"/>
          <p:cNvSpPr txBox="1"/>
          <p:nvPr>
            <p:ph idx="1" type="body"/>
          </p:nvPr>
        </p:nvSpPr>
        <p:spPr>
          <a:xfrm>
            <a:off x="345300" y="863600"/>
            <a:ext cx="8453400" cy="1303800"/>
          </a:xfrm>
          <a:prstGeom prst="rect">
            <a:avLst/>
          </a:prstGeom>
        </p:spPr>
        <p:txBody>
          <a:bodyPr anchorCtr="0" anchor="t" bIns="91425" lIns="91425" spcFirstLastPara="1" rIns="91425" wrap="square" tIns="91425">
            <a:normAutofit/>
          </a:bodyPr>
          <a:lstStyle/>
          <a:p>
            <a:pPr indent="0" lvl="0" marL="0" rtl="0" algn="ctr">
              <a:lnSpc>
                <a:spcPct val="140000"/>
              </a:lnSpc>
              <a:spcBef>
                <a:spcPts val="0"/>
              </a:spcBef>
              <a:spcAft>
                <a:spcPts val="0"/>
              </a:spcAft>
              <a:buClr>
                <a:schemeClr val="dk1"/>
              </a:buClr>
              <a:buSzPts val="1100"/>
              <a:buFont typeface="Arial"/>
              <a:buNone/>
            </a:pPr>
            <a:r>
              <a:rPr b="1" lang="en" sz="1200">
                <a:solidFill>
                  <a:schemeClr val="accent2"/>
                </a:solidFill>
                <a:highlight>
                  <a:srgbClr val="FFFFFF"/>
                </a:highlight>
              </a:rPr>
              <a:t>ICAP i</a:t>
            </a:r>
            <a:r>
              <a:rPr lang="en" sz="1200">
                <a:solidFill>
                  <a:schemeClr val="accent2"/>
                </a:solidFill>
                <a:highlight>
                  <a:srgbClr val="FFFFFF"/>
                </a:highlight>
              </a:rPr>
              <a:t>s a multi-year process that intentionally guides students and families in the exploration of career, academic and postsecondary opportunities. With the support of adults, students develop the awareness, knowledge, attitudes, and skills to create their own meaningful and powerful pathways to be career and college ready.</a:t>
            </a:r>
            <a:endParaRPr sz="1200">
              <a:solidFill>
                <a:schemeClr val="accent2"/>
              </a:solidFill>
              <a:highlight>
                <a:srgbClr val="FFFFFF"/>
              </a:highlight>
            </a:endParaRPr>
          </a:p>
          <a:p>
            <a:pPr indent="0" lvl="0" marL="0" rtl="0" algn="ctr">
              <a:lnSpc>
                <a:spcPct val="140000"/>
              </a:lnSpc>
              <a:spcBef>
                <a:spcPts val="900"/>
              </a:spcBef>
              <a:spcAft>
                <a:spcPts val="900"/>
              </a:spcAft>
              <a:buNone/>
            </a:pPr>
            <a:r>
              <a:rPr lang="en" sz="1200">
                <a:solidFill>
                  <a:schemeClr val="accent2"/>
                </a:solidFill>
                <a:highlight>
                  <a:srgbClr val="FFFFFF"/>
                </a:highlight>
              </a:rPr>
              <a:t>(Colorado Department of Education)</a:t>
            </a:r>
            <a:endParaRPr/>
          </a:p>
        </p:txBody>
      </p:sp>
      <p:sp>
        <p:nvSpPr>
          <p:cNvPr id="102" name="Google Shape;102;p19"/>
          <p:cNvSpPr txBox="1"/>
          <p:nvPr>
            <p:ph idx="2" type="body"/>
          </p:nvPr>
        </p:nvSpPr>
        <p:spPr>
          <a:xfrm>
            <a:off x="4796725" y="2167400"/>
            <a:ext cx="4238100" cy="2619900"/>
          </a:xfrm>
          <a:prstGeom prst="rect">
            <a:avLst/>
          </a:prstGeom>
        </p:spPr>
        <p:txBody>
          <a:bodyPr anchorCtr="0" anchor="t" bIns="91425" lIns="91425" spcFirstLastPara="1" rIns="91425" wrap="square" tIns="91425">
            <a:normAutofit lnSpcReduction="20000"/>
          </a:bodyPr>
          <a:lstStyle/>
          <a:p>
            <a:pPr indent="0" lvl="0" marL="0" rtl="0" algn="ctr">
              <a:lnSpc>
                <a:spcPct val="140000"/>
              </a:lnSpc>
              <a:spcBef>
                <a:spcPts val="900"/>
              </a:spcBef>
              <a:spcAft>
                <a:spcPts val="0"/>
              </a:spcAft>
              <a:buClr>
                <a:schemeClr val="dk1"/>
              </a:buClr>
              <a:buSzPts val="1100"/>
              <a:buFont typeface="Arial"/>
              <a:buNone/>
            </a:pPr>
            <a:r>
              <a:rPr b="1" lang="en" sz="1200">
                <a:solidFill>
                  <a:srgbClr val="333333"/>
                </a:solidFill>
                <a:highlight>
                  <a:srgbClr val="FFFFFF"/>
                </a:highlight>
              </a:rPr>
              <a:t>Curriculum Timeline</a:t>
            </a:r>
            <a:endParaRPr b="1" sz="1200">
              <a:solidFill>
                <a:srgbClr val="333333"/>
              </a:solidFill>
              <a:highlight>
                <a:srgbClr val="FFFFFF"/>
              </a:highlight>
            </a:endParaRPr>
          </a:p>
          <a:p>
            <a:pPr indent="0" lvl="0" marL="0" marR="419100" rtl="0" algn="l">
              <a:spcBef>
                <a:spcPts val="900"/>
              </a:spcBef>
              <a:spcAft>
                <a:spcPts val="0"/>
              </a:spcAft>
              <a:buNone/>
            </a:pPr>
            <a:r>
              <a:rPr b="1" lang="en" sz="1050" u="sng">
                <a:solidFill>
                  <a:srgbClr val="333333"/>
                </a:solidFill>
                <a:highlight>
                  <a:srgbClr val="FFFF00"/>
                </a:highlight>
              </a:rPr>
              <a:t>Freshman</a:t>
            </a:r>
            <a:r>
              <a:rPr b="1" lang="en" sz="1050">
                <a:solidFill>
                  <a:srgbClr val="333333"/>
                </a:solidFill>
                <a:highlight>
                  <a:srgbClr val="FFFF00"/>
                </a:highlight>
              </a:rPr>
              <a:t>: Learning Styles, Personality Types, Career/Course Pathways</a:t>
            </a:r>
            <a:endParaRPr b="1" sz="1050">
              <a:solidFill>
                <a:srgbClr val="333333"/>
              </a:solidFill>
              <a:highlight>
                <a:srgbClr val="FFFF00"/>
              </a:highlight>
            </a:endParaRPr>
          </a:p>
          <a:p>
            <a:pPr indent="0" lvl="0" marL="0" marR="419100" rtl="0" algn="l">
              <a:spcBef>
                <a:spcPts val="500"/>
              </a:spcBef>
              <a:spcAft>
                <a:spcPts val="0"/>
              </a:spcAft>
              <a:buNone/>
            </a:pPr>
            <a:r>
              <a:t/>
            </a:r>
            <a:endParaRPr b="1" sz="1050">
              <a:solidFill>
                <a:srgbClr val="333333"/>
              </a:solidFill>
              <a:highlight>
                <a:srgbClr val="FFFF00"/>
              </a:highlight>
            </a:endParaRPr>
          </a:p>
          <a:p>
            <a:pPr indent="0" lvl="0" marL="0" marR="419100" rtl="0" algn="l">
              <a:spcBef>
                <a:spcPts val="500"/>
              </a:spcBef>
              <a:spcAft>
                <a:spcPts val="0"/>
              </a:spcAft>
              <a:buNone/>
            </a:pPr>
            <a:r>
              <a:rPr b="1" lang="en" sz="1050" u="sng">
                <a:solidFill>
                  <a:srgbClr val="333333"/>
                </a:solidFill>
                <a:highlight>
                  <a:srgbClr val="FFFFFF"/>
                </a:highlight>
              </a:rPr>
              <a:t>Sophomore</a:t>
            </a:r>
            <a:r>
              <a:rPr b="1" lang="en" sz="1050">
                <a:solidFill>
                  <a:srgbClr val="333333"/>
                </a:solidFill>
                <a:highlight>
                  <a:srgbClr val="FFFFFF"/>
                </a:highlight>
              </a:rPr>
              <a:t>: Career Interest Inventory, Personality Inventory, Post-Secondary options</a:t>
            </a:r>
            <a:endParaRPr b="1" sz="1050">
              <a:solidFill>
                <a:srgbClr val="333333"/>
              </a:solidFill>
              <a:highlight>
                <a:srgbClr val="FFFFFF"/>
              </a:highlight>
            </a:endParaRPr>
          </a:p>
          <a:p>
            <a:pPr indent="0" lvl="0" marL="0" marR="419100" rtl="0" algn="l">
              <a:spcBef>
                <a:spcPts val="500"/>
              </a:spcBef>
              <a:spcAft>
                <a:spcPts val="0"/>
              </a:spcAft>
              <a:buNone/>
            </a:pPr>
            <a:r>
              <a:t/>
            </a:r>
            <a:endParaRPr b="1" sz="1050">
              <a:solidFill>
                <a:srgbClr val="333333"/>
              </a:solidFill>
              <a:highlight>
                <a:srgbClr val="FFFFFF"/>
              </a:highlight>
            </a:endParaRPr>
          </a:p>
          <a:p>
            <a:pPr indent="0" lvl="0" marL="0" marR="419100" rtl="0" algn="l">
              <a:spcBef>
                <a:spcPts val="500"/>
              </a:spcBef>
              <a:spcAft>
                <a:spcPts val="0"/>
              </a:spcAft>
              <a:buNone/>
            </a:pPr>
            <a:r>
              <a:rPr b="1" lang="en" sz="1050" u="sng">
                <a:solidFill>
                  <a:srgbClr val="333333"/>
                </a:solidFill>
                <a:highlight>
                  <a:srgbClr val="FFFFFF"/>
                </a:highlight>
              </a:rPr>
              <a:t>Junior</a:t>
            </a:r>
            <a:r>
              <a:rPr b="1" lang="en" sz="1050">
                <a:solidFill>
                  <a:srgbClr val="333333"/>
                </a:solidFill>
                <a:highlight>
                  <a:srgbClr val="FFFFFF"/>
                </a:highlight>
              </a:rPr>
              <a:t>: Planning for your career pathway &amp; researching Post-Secondary plans    </a:t>
            </a:r>
            <a:endParaRPr b="1" sz="1050">
              <a:solidFill>
                <a:srgbClr val="333333"/>
              </a:solidFill>
              <a:highlight>
                <a:srgbClr val="FFFFFF"/>
              </a:highlight>
            </a:endParaRPr>
          </a:p>
          <a:p>
            <a:pPr indent="0" lvl="0" marL="0" marR="419100" rtl="0" algn="l">
              <a:spcBef>
                <a:spcPts val="500"/>
              </a:spcBef>
              <a:spcAft>
                <a:spcPts val="0"/>
              </a:spcAft>
              <a:buNone/>
            </a:pPr>
            <a:r>
              <a:t/>
            </a:r>
            <a:endParaRPr b="1" sz="1050">
              <a:solidFill>
                <a:srgbClr val="333333"/>
              </a:solidFill>
              <a:highlight>
                <a:srgbClr val="FFFFFF"/>
              </a:highlight>
            </a:endParaRPr>
          </a:p>
          <a:p>
            <a:pPr indent="0" lvl="0" marL="0" marR="419100" rtl="0" algn="l">
              <a:spcBef>
                <a:spcPts val="500"/>
              </a:spcBef>
              <a:spcAft>
                <a:spcPts val="500"/>
              </a:spcAft>
              <a:buNone/>
            </a:pPr>
            <a:r>
              <a:rPr b="1" lang="en" sz="1050" u="sng">
                <a:solidFill>
                  <a:srgbClr val="333333"/>
                </a:solidFill>
                <a:highlight>
                  <a:srgbClr val="FFFFFF"/>
                </a:highlight>
              </a:rPr>
              <a:t>Senior:</a:t>
            </a:r>
            <a:r>
              <a:rPr b="1" lang="en" sz="1050">
                <a:solidFill>
                  <a:srgbClr val="333333"/>
                </a:solidFill>
                <a:highlight>
                  <a:srgbClr val="FFFFFF"/>
                </a:highlight>
              </a:rPr>
              <a:t> Fulfill your Post-Secondary Plan</a:t>
            </a:r>
            <a:endParaRPr/>
          </a:p>
        </p:txBody>
      </p:sp>
      <p:sp>
        <p:nvSpPr>
          <p:cNvPr id="103" name="Google Shape;103;p19"/>
          <p:cNvSpPr txBox="1"/>
          <p:nvPr>
            <p:ph idx="2" type="body"/>
          </p:nvPr>
        </p:nvSpPr>
        <p:spPr>
          <a:xfrm>
            <a:off x="345300" y="2282800"/>
            <a:ext cx="4161000" cy="2504400"/>
          </a:xfrm>
          <a:prstGeom prst="rect">
            <a:avLst/>
          </a:prstGeom>
        </p:spPr>
        <p:txBody>
          <a:bodyPr anchorCtr="0" anchor="t" bIns="91425" lIns="91425" spcFirstLastPara="1" rIns="91425" wrap="square" tIns="91425">
            <a:normAutofit/>
          </a:bodyPr>
          <a:lstStyle/>
          <a:p>
            <a:pPr indent="0" lvl="0" marL="0" rtl="0" algn="l">
              <a:lnSpc>
                <a:spcPct val="140000"/>
              </a:lnSpc>
              <a:spcBef>
                <a:spcPts val="900"/>
              </a:spcBef>
              <a:spcAft>
                <a:spcPts val="0"/>
              </a:spcAft>
              <a:buClr>
                <a:schemeClr val="dk1"/>
              </a:buClr>
              <a:buSzPts val="1100"/>
              <a:buFont typeface="Arial"/>
              <a:buNone/>
            </a:pPr>
            <a:r>
              <a:rPr b="1" lang="en" sz="1150">
                <a:solidFill>
                  <a:srgbClr val="000080"/>
                </a:solidFill>
                <a:highlight>
                  <a:srgbClr val="FFFFFF"/>
                </a:highlight>
              </a:rPr>
              <a:t>I-</a:t>
            </a:r>
            <a:r>
              <a:rPr b="1" lang="en" sz="1150">
                <a:solidFill>
                  <a:srgbClr val="993366"/>
                </a:solidFill>
                <a:highlight>
                  <a:srgbClr val="FFFFFF"/>
                </a:highlight>
              </a:rPr>
              <a:t>Individual: Specific to the student's unique interests, skills, and talents</a:t>
            </a:r>
            <a:endParaRPr b="1" sz="1150">
              <a:solidFill>
                <a:srgbClr val="993366"/>
              </a:solidFill>
              <a:highlight>
                <a:srgbClr val="FFFFFF"/>
              </a:highlight>
            </a:endParaRPr>
          </a:p>
          <a:p>
            <a:pPr indent="0" lvl="0" marL="0" rtl="0" algn="l">
              <a:lnSpc>
                <a:spcPct val="140000"/>
              </a:lnSpc>
              <a:spcBef>
                <a:spcPts val="900"/>
              </a:spcBef>
              <a:spcAft>
                <a:spcPts val="0"/>
              </a:spcAft>
              <a:buClr>
                <a:schemeClr val="dk1"/>
              </a:buClr>
              <a:buSzPts val="1100"/>
              <a:buFont typeface="Arial"/>
              <a:buNone/>
            </a:pPr>
            <a:r>
              <a:rPr b="1" lang="en" sz="1150">
                <a:solidFill>
                  <a:srgbClr val="000080"/>
                </a:solidFill>
                <a:highlight>
                  <a:srgbClr val="FFFFFF"/>
                </a:highlight>
              </a:rPr>
              <a:t>C-</a:t>
            </a:r>
            <a:r>
              <a:rPr b="1" lang="en" sz="1150">
                <a:solidFill>
                  <a:srgbClr val="993366"/>
                </a:solidFill>
                <a:highlight>
                  <a:srgbClr val="FFFFFF"/>
                </a:highlight>
              </a:rPr>
              <a:t>Career (and): Identifying a career path that fits the individual student</a:t>
            </a:r>
            <a:endParaRPr b="1" sz="1150">
              <a:solidFill>
                <a:srgbClr val="993366"/>
              </a:solidFill>
              <a:highlight>
                <a:srgbClr val="FFFFFF"/>
              </a:highlight>
            </a:endParaRPr>
          </a:p>
          <a:p>
            <a:pPr indent="0" lvl="0" marL="0" rtl="0" algn="l">
              <a:lnSpc>
                <a:spcPct val="140000"/>
              </a:lnSpc>
              <a:spcBef>
                <a:spcPts val="900"/>
              </a:spcBef>
              <a:spcAft>
                <a:spcPts val="0"/>
              </a:spcAft>
              <a:buClr>
                <a:schemeClr val="dk1"/>
              </a:buClr>
              <a:buSzPts val="1100"/>
              <a:buFont typeface="Arial"/>
              <a:buNone/>
            </a:pPr>
            <a:r>
              <a:rPr b="1" lang="en" sz="1150">
                <a:solidFill>
                  <a:srgbClr val="000080"/>
                </a:solidFill>
                <a:highlight>
                  <a:srgbClr val="FFFFFF"/>
                </a:highlight>
              </a:rPr>
              <a:t>A-</a:t>
            </a:r>
            <a:r>
              <a:rPr b="1" lang="en" sz="1150">
                <a:solidFill>
                  <a:srgbClr val="993366"/>
                </a:solidFill>
                <a:highlight>
                  <a:srgbClr val="FFFFFF"/>
                </a:highlight>
              </a:rPr>
              <a:t>Academic: Identifying the skills and education necessary to reach that career path</a:t>
            </a:r>
            <a:endParaRPr b="1" sz="1150">
              <a:solidFill>
                <a:srgbClr val="993366"/>
              </a:solidFill>
              <a:highlight>
                <a:srgbClr val="FFFFFF"/>
              </a:highlight>
            </a:endParaRPr>
          </a:p>
          <a:p>
            <a:pPr indent="0" lvl="0" marL="0" rtl="0" algn="l">
              <a:lnSpc>
                <a:spcPct val="140000"/>
              </a:lnSpc>
              <a:spcBef>
                <a:spcPts val="900"/>
              </a:spcBef>
              <a:spcAft>
                <a:spcPts val="900"/>
              </a:spcAft>
              <a:buNone/>
            </a:pPr>
            <a:r>
              <a:rPr b="1" lang="en" sz="1150">
                <a:solidFill>
                  <a:srgbClr val="000080"/>
                </a:solidFill>
                <a:highlight>
                  <a:srgbClr val="FFFFFF"/>
                </a:highlight>
              </a:rPr>
              <a:t>P-</a:t>
            </a:r>
            <a:r>
              <a:rPr b="1" lang="en" sz="1150">
                <a:solidFill>
                  <a:srgbClr val="993366"/>
                </a:solidFill>
                <a:highlight>
                  <a:srgbClr val="FFFFFF"/>
                </a:highlight>
              </a:rPr>
              <a:t>Plan: Creating a meaningful pathway that allow students to reach their career &amp; academic goals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310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Core Values</a:t>
            </a:r>
            <a:endParaRPr/>
          </a:p>
        </p:txBody>
      </p:sp>
      <p:pic>
        <p:nvPicPr>
          <p:cNvPr id="109" name="Google Shape;109;p20"/>
          <p:cNvPicPr preferRelativeResize="0"/>
          <p:nvPr/>
        </p:nvPicPr>
        <p:blipFill>
          <a:blip r:embed="rId3">
            <a:alphaModFix/>
          </a:blip>
          <a:stretch>
            <a:fillRect/>
          </a:stretch>
        </p:blipFill>
        <p:spPr>
          <a:xfrm>
            <a:off x="311700" y="1017725"/>
            <a:ext cx="971575" cy="1178845"/>
          </a:xfrm>
          <a:prstGeom prst="rect">
            <a:avLst/>
          </a:prstGeom>
          <a:noFill/>
          <a:ln>
            <a:noFill/>
          </a:ln>
        </p:spPr>
      </p:pic>
      <p:pic>
        <p:nvPicPr>
          <p:cNvPr id="110" name="Google Shape;110;p20"/>
          <p:cNvPicPr preferRelativeResize="0"/>
          <p:nvPr/>
        </p:nvPicPr>
        <p:blipFill>
          <a:blip r:embed="rId4">
            <a:alphaModFix/>
          </a:blip>
          <a:stretch>
            <a:fillRect/>
          </a:stretch>
        </p:blipFill>
        <p:spPr>
          <a:xfrm>
            <a:off x="311700" y="2382625"/>
            <a:ext cx="971575" cy="1178844"/>
          </a:xfrm>
          <a:prstGeom prst="rect">
            <a:avLst/>
          </a:prstGeom>
          <a:noFill/>
          <a:ln>
            <a:noFill/>
          </a:ln>
        </p:spPr>
      </p:pic>
      <p:pic>
        <p:nvPicPr>
          <p:cNvPr id="111" name="Google Shape;111;p20"/>
          <p:cNvPicPr preferRelativeResize="0"/>
          <p:nvPr/>
        </p:nvPicPr>
        <p:blipFill>
          <a:blip r:embed="rId5">
            <a:alphaModFix/>
          </a:blip>
          <a:stretch>
            <a:fillRect/>
          </a:stretch>
        </p:blipFill>
        <p:spPr>
          <a:xfrm>
            <a:off x="311700" y="3747513"/>
            <a:ext cx="971575" cy="1170307"/>
          </a:xfrm>
          <a:prstGeom prst="rect">
            <a:avLst/>
          </a:prstGeom>
          <a:noFill/>
          <a:ln>
            <a:noFill/>
          </a:ln>
        </p:spPr>
      </p:pic>
      <p:pic>
        <p:nvPicPr>
          <p:cNvPr id="112" name="Google Shape;112;p20"/>
          <p:cNvPicPr preferRelativeResize="0"/>
          <p:nvPr/>
        </p:nvPicPr>
        <p:blipFill>
          <a:blip r:embed="rId6">
            <a:alphaModFix/>
          </a:blip>
          <a:stretch>
            <a:fillRect/>
          </a:stretch>
        </p:blipFill>
        <p:spPr>
          <a:xfrm>
            <a:off x="4572000" y="1016427"/>
            <a:ext cx="971575" cy="1181435"/>
          </a:xfrm>
          <a:prstGeom prst="rect">
            <a:avLst/>
          </a:prstGeom>
          <a:noFill/>
          <a:ln>
            <a:noFill/>
          </a:ln>
        </p:spPr>
      </p:pic>
      <p:pic>
        <p:nvPicPr>
          <p:cNvPr id="113" name="Google Shape;113;p20"/>
          <p:cNvPicPr preferRelativeResize="0"/>
          <p:nvPr/>
        </p:nvPicPr>
        <p:blipFill>
          <a:blip r:embed="rId7">
            <a:alphaModFix/>
          </a:blip>
          <a:stretch>
            <a:fillRect/>
          </a:stretch>
        </p:blipFill>
        <p:spPr>
          <a:xfrm>
            <a:off x="4572000" y="2717937"/>
            <a:ext cx="971575" cy="1182416"/>
          </a:xfrm>
          <a:prstGeom prst="rect">
            <a:avLst/>
          </a:prstGeom>
          <a:noFill/>
          <a:ln>
            <a:noFill/>
          </a:ln>
        </p:spPr>
      </p:pic>
      <p:sp>
        <p:nvSpPr>
          <p:cNvPr id="114" name="Google Shape;114;p20"/>
          <p:cNvSpPr txBox="1"/>
          <p:nvPr/>
        </p:nvSpPr>
        <p:spPr>
          <a:xfrm>
            <a:off x="1415900" y="1091000"/>
            <a:ext cx="2552400" cy="103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highlight>
                  <a:srgbClr val="FFFFFF"/>
                </a:highlight>
              </a:rPr>
              <a:t>We believe in developing our abilities through hard work and dedication to continuous improvement. Do difficult things, venture outside your comfort zone, and embrace mistakes as opportunities to grow.</a:t>
            </a:r>
            <a:endParaRPr sz="1000">
              <a:solidFill>
                <a:schemeClr val="dk2"/>
              </a:solidFill>
            </a:endParaRPr>
          </a:p>
        </p:txBody>
      </p:sp>
      <p:sp>
        <p:nvSpPr>
          <p:cNvPr id="115" name="Google Shape;115;p20"/>
          <p:cNvSpPr txBox="1"/>
          <p:nvPr/>
        </p:nvSpPr>
        <p:spPr>
          <a:xfrm>
            <a:off x="1415900" y="2570050"/>
            <a:ext cx="2552400" cy="8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highlight>
                  <a:srgbClr val="FFFFFF"/>
                </a:highlight>
              </a:rPr>
              <a:t>It is our role to help break down barriers to provide fair access to all students. We want to provide a supportive environment where you can be you.</a:t>
            </a:r>
            <a:endParaRPr sz="1000">
              <a:solidFill>
                <a:schemeClr val="dk2"/>
              </a:solidFill>
            </a:endParaRPr>
          </a:p>
        </p:txBody>
      </p:sp>
      <p:sp>
        <p:nvSpPr>
          <p:cNvPr id="116" name="Google Shape;116;p20"/>
          <p:cNvSpPr txBox="1"/>
          <p:nvPr/>
        </p:nvSpPr>
        <p:spPr>
          <a:xfrm>
            <a:off x="1415888" y="4009425"/>
            <a:ext cx="300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33333"/>
                </a:solidFill>
                <a:highlight>
                  <a:srgbClr val="FFFFFF"/>
                </a:highlight>
              </a:rPr>
              <a:t>We want you to be healthy, safe, engaged and supported. Our focus is on your mental, physical, emotional and social needs.</a:t>
            </a:r>
            <a:endParaRPr sz="1000"/>
          </a:p>
        </p:txBody>
      </p:sp>
      <p:sp>
        <p:nvSpPr>
          <p:cNvPr id="117" name="Google Shape;117;p20"/>
          <p:cNvSpPr txBox="1"/>
          <p:nvPr/>
        </p:nvSpPr>
        <p:spPr>
          <a:xfrm>
            <a:off x="5750350" y="1226000"/>
            <a:ext cx="3000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highlight>
                  <a:srgbClr val="FFFFFF"/>
                </a:highlight>
              </a:rPr>
              <a:t>We want to encourage curiosity and investment in learning so that students feel seen and valued</a:t>
            </a:r>
            <a:r>
              <a:rPr lang="en" sz="1000">
                <a:solidFill>
                  <a:srgbClr val="333333"/>
                </a:solidFill>
                <a:highlight>
                  <a:srgbClr val="FFFFFF"/>
                </a:highlight>
              </a:rPr>
              <a:t>.</a:t>
            </a:r>
            <a:endParaRPr sz="1000"/>
          </a:p>
        </p:txBody>
      </p:sp>
      <p:sp>
        <p:nvSpPr>
          <p:cNvPr id="118" name="Google Shape;118;p20"/>
          <p:cNvSpPr txBox="1"/>
          <p:nvPr/>
        </p:nvSpPr>
        <p:spPr>
          <a:xfrm>
            <a:off x="5750350" y="2957025"/>
            <a:ext cx="3000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33333"/>
                </a:solidFill>
                <a:highlight>
                  <a:srgbClr val="FFFFFF"/>
                </a:highlight>
              </a:rPr>
              <a:t>We believe in the power of relationships in helping students grow and thrive.</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descr="What is your 'ikigai'? : r/simpleliving" id="123" name="Google Shape;123;p21"/>
          <p:cNvPicPr preferRelativeResize="0"/>
          <p:nvPr/>
        </p:nvPicPr>
        <p:blipFill>
          <a:blip r:embed="rId3">
            <a:alphaModFix/>
          </a:blip>
          <a:stretch>
            <a:fillRect/>
          </a:stretch>
        </p:blipFill>
        <p:spPr>
          <a:xfrm>
            <a:off x="2000250" y="0"/>
            <a:ext cx="51435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90000"/>
            </a:gs>
            <a:gs pos="100000">
              <a:srgbClr val="113D8A"/>
            </a:gs>
          </a:gsLst>
          <a:path path="circle">
            <a:fillToRect b="50%" l="50%" r="50%" t="50%"/>
          </a:path>
          <a:tileRect/>
        </a:gradFill>
      </p:bgPr>
    </p:bg>
    <p:spTree>
      <p:nvGrpSpPr>
        <p:cNvPr id="127" name="Shape 127"/>
        <p:cNvGrpSpPr/>
        <p:nvPr/>
      </p:nvGrpSpPr>
      <p:grpSpPr>
        <a:xfrm>
          <a:off x="0" y="0"/>
          <a:ext cx="0" cy="0"/>
          <a:chOff x="0" y="0"/>
          <a:chExt cx="0" cy="0"/>
        </a:xfrm>
      </p:grpSpPr>
      <p:sp>
        <p:nvSpPr>
          <p:cNvPr id="128" name="Google Shape;128;p22"/>
          <p:cNvSpPr txBox="1"/>
          <p:nvPr/>
        </p:nvSpPr>
        <p:spPr>
          <a:xfrm>
            <a:off x="785925" y="1602675"/>
            <a:ext cx="330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9" name="Google Shape;129;p22"/>
          <p:cNvSpPr txBox="1"/>
          <p:nvPr/>
        </p:nvSpPr>
        <p:spPr>
          <a:xfrm>
            <a:off x="2918688" y="255550"/>
            <a:ext cx="33066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0">
                <a:solidFill>
                  <a:schemeClr val="lt1"/>
                </a:solidFill>
                <a:latin typeface="Caveat"/>
                <a:ea typeface="Caveat"/>
                <a:cs typeface="Caveat"/>
                <a:sym typeface="Caveat"/>
              </a:rPr>
              <a:t>WE ARE CT!!</a:t>
            </a:r>
            <a:endParaRPr sz="5000">
              <a:solidFill>
                <a:schemeClr val="lt1"/>
              </a:solidFill>
              <a:latin typeface="Caveat"/>
              <a:ea typeface="Caveat"/>
              <a:cs typeface="Caveat"/>
              <a:sym typeface="Caveat"/>
            </a:endParaRPr>
          </a:p>
        </p:txBody>
      </p:sp>
      <p:pic>
        <p:nvPicPr>
          <p:cNvPr id="130" name="Google Shape;130;p22"/>
          <p:cNvPicPr preferRelativeResize="0"/>
          <p:nvPr/>
        </p:nvPicPr>
        <p:blipFill>
          <a:blip r:embed="rId3">
            <a:alphaModFix/>
          </a:blip>
          <a:stretch>
            <a:fillRect/>
          </a:stretch>
        </p:blipFill>
        <p:spPr>
          <a:xfrm>
            <a:off x="3224088" y="1313950"/>
            <a:ext cx="2695825" cy="3059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